
<file path=[Content_Types].xml><?xml version="1.0" encoding="utf-8"?>
<Types xmlns="http://schemas.openxmlformats.org/package/2006/content-types">
  <Override PartName="/ppt/slides/slide6.xml" ContentType="application/vnd.openxmlformats-officedocument.presentationml.slide+xml"/>
  <Override PartName="/ppt/slides/slide29.xml" ContentType="application/vnd.openxmlformats-officedocument.presentationml.slide+xml"/>
  <Override PartName="/ppt/slideLayouts/slideLayout8.xml" ContentType="application/vnd.openxmlformats-officedocument.presentationml.slideLayout+xml"/>
  <Override PartName="/ppt/slideMasters/slideMaster1.xml" ContentType="application/vnd.openxmlformats-officedocument.presentationml.slideMaster+xml"/>
  <Override PartName="/ppt/slides/slide4.xml" ContentType="application/vnd.openxmlformats-officedocument.presentationml.slide+xml"/>
  <Override PartName="/ppt/slides/slide18.xml" ContentType="application/vnd.openxmlformats-officedocument.presentationml.slide+xml"/>
  <Override PartName="/ppt/slides/slide27.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33.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wmf" ContentType="image/x-w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Layouts/slideLayout1.xml" ContentType="application/vnd.openxmlformats-officedocument.presentationml.slideLayout+xml"/>
  <Default Extension="docx" ContentType="application/vnd.openxmlformats-officedocument.wordprocessingml.document"/>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30.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slideLayouts/slideLayout10.xml" ContentType="application/vnd.openxmlformats-officedocument.presentationml.slideLayout+xml"/>
  <Default Extension="vml" ContentType="application/vnd.openxmlformats-officedocument.vmlDrawing"/>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viewProps.xml" ContentType="application/vnd.openxmlformats-officedocument.presentationml.viewProps+xml"/>
  <Override PartName="/ppt/slideLayouts/slideLayout9.xml" ContentType="application/vnd.openxmlformats-officedocument.presentationml.slideLayout+xml"/>
  <Override PartName="/docProps/core.xml" ContentType="application/vnd.openxmlformats-package.core-properties+xml"/>
  <Override PartName="/ppt/slides/slide5.xml" ContentType="application/vnd.openxmlformats-officedocument.presentationml.slide+xml"/>
  <Override PartName="/ppt/slides/slide19.xml" ContentType="application/vnd.openxmlformats-officedocument.presentationml.slide+xml"/>
  <Override PartName="/ppt/slides/slide28.xml" ContentType="application/vnd.openxmlformats-officedocument.presentationml.slide+xml"/>
  <Override PartName="/ppt/slideLayouts/slideLayout7.xml" ContentType="application/vnd.openxmlformats-officedocument.presentationml.slideLayout+xml"/>
  <Override PartName="/ppt/slides/slide3.xml" ContentType="application/vnd.openxmlformats-officedocument.presentationml.slide+xml"/>
  <Override PartName="/ppt/slides/slide17.xml" ContentType="application/vnd.openxmlformats-officedocument.presentationml.slide+xml"/>
  <Override PartName="/ppt/slides/slide26.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sldIdLst>
    <p:sldId id="256" r:id="rId2"/>
    <p:sldId id="258" r:id="rId3"/>
    <p:sldId id="259" r:id="rId4"/>
    <p:sldId id="306" r:id="rId5"/>
    <p:sldId id="260" r:id="rId6"/>
    <p:sldId id="265" r:id="rId7"/>
    <p:sldId id="270" r:id="rId8"/>
    <p:sldId id="312" r:id="rId9"/>
    <p:sldId id="315" r:id="rId10"/>
    <p:sldId id="261" r:id="rId11"/>
    <p:sldId id="273" r:id="rId12"/>
    <p:sldId id="292" r:id="rId13"/>
    <p:sldId id="279" r:id="rId14"/>
    <p:sldId id="280" r:id="rId15"/>
    <p:sldId id="278" r:id="rId16"/>
    <p:sldId id="277" r:id="rId17"/>
    <p:sldId id="310" r:id="rId18"/>
    <p:sldId id="288" r:id="rId19"/>
    <p:sldId id="293" r:id="rId20"/>
    <p:sldId id="314" r:id="rId21"/>
    <p:sldId id="319" r:id="rId22"/>
    <p:sldId id="320" r:id="rId23"/>
    <p:sldId id="328" r:id="rId24"/>
    <p:sldId id="321" r:id="rId25"/>
    <p:sldId id="322" r:id="rId26"/>
    <p:sldId id="325" r:id="rId27"/>
    <p:sldId id="303" r:id="rId28"/>
    <p:sldId id="304" r:id="rId29"/>
    <p:sldId id="305" r:id="rId30"/>
    <p:sldId id="302" r:id="rId31"/>
    <p:sldId id="316" r:id="rId32"/>
    <p:sldId id="298" r:id="rId33"/>
    <p:sldId id="299" r:id="rId34"/>
  </p:sldIdLst>
  <p:sldSz cx="9144000" cy="6858000" type="screen4x3"/>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009900"/>
  </p:clrMru>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showOutlineIcons="0" horzBarState="maximized">
    <p:restoredLeft sz="8085" autoAdjust="0"/>
    <p:restoredTop sz="94660"/>
  </p:normalViewPr>
  <p:slideViewPr>
    <p:cSldViewPr>
      <p:cViewPr varScale="1">
        <p:scale>
          <a:sx n="74" d="100"/>
          <a:sy n="74" d="100"/>
        </p:scale>
        <p:origin x="-1332" y="-90"/>
      </p:cViewPr>
      <p:guideLst>
        <p:guide orient="horz" pos="2160"/>
        <p:guide pos="2880"/>
      </p:guideLst>
    </p:cSldViewPr>
  </p:slid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slide" Target="slides/slide17.xml"/><Relationship Id="rId26" Type="http://schemas.openxmlformats.org/officeDocument/2006/relationships/slide" Target="slides/slide25.xml"/><Relationship Id="rId3" Type="http://schemas.openxmlformats.org/officeDocument/2006/relationships/slide" Target="slides/slide2.xml"/><Relationship Id="rId21" Type="http://schemas.openxmlformats.org/officeDocument/2006/relationships/slide" Target="slides/slide20.xml"/><Relationship Id="rId34" Type="http://schemas.openxmlformats.org/officeDocument/2006/relationships/slide" Target="slides/slide33.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slide" Target="slides/slide16.xml"/><Relationship Id="rId25" Type="http://schemas.openxmlformats.org/officeDocument/2006/relationships/slide" Target="slides/slide24.xml"/><Relationship Id="rId33" Type="http://schemas.openxmlformats.org/officeDocument/2006/relationships/slide" Target="slides/slide32.xml"/><Relationship Id="rId38" Type="http://schemas.openxmlformats.org/officeDocument/2006/relationships/tableStyles" Target="tableStyles.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slide" Target="slides/slide19.xml"/><Relationship Id="rId29" Type="http://schemas.openxmlformats.org/officeDocument/2006/relationships/slide" Target="slides/slide28.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slide" Target="slides/slide23.xml"/><Relationship Id="rId32" Type="http://schemas.openxmlformats.org/officeDocument/2006/relationships/slide" Target="slides/slide31.xml"/><Relationship Id="rId37" Type="http://schemas.openxmlformats.org/officeDocument/2006/relationships/theme" Target="theme/theme1.xml"/><Relationship Id="rId5" Type="http://schemas.openxmlformats.org/officeDocument/2006/relationships/slide" Target="slides/slide4.xml"/><Relationship Id="rId15" Type="http://schemas.openxmlformats.org/officeDocument/2006/relationships/slide" Target="slides/slide14.xml"/><Relationship Id="rId23" Type="http://schemas.openxmlformats.org/officeDocument/2006/relationships/slide" Target="slides/slide22.xml"/><Relationship Id="rId28" Type="http://schemas.openxmlformats.org/officeDocument/2006/relationships/slide" Target="slides/slide27.xml"/><Relationship Id="rId36" Type="http://schemas.openxmlformats.org/officeDocument/2006/relationships/viewProps" Target="viewProps.xml"/><Relationship Id="rId10" Type="http://schemas.openxmlformats.org/officeDocument/2006/relationships/slide" Target="slides/slide9.xml"/><Relationship Id="rId19" Type="http://schemas.openxmlformats.org/officeDocument/2006/relationships/slide" Target="slides/slide18.xml"/><Relationship Id="rId31" Type="http://schemas.openxmlformats.org/officeDocument/2006/relationships/slide" Target="slides/slide30.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slide" Target="slides/slide21.xml"/><Relationship Id="rId27" Type="http://schemas.openxmlformats.org/officeDocument/2006/relationships/slide" Target="slides/slide26.xml"/><Relationship Id="rId30" Type="http://schemas.openxmlformats.org/officeDocument/2006/relationships/slide" Target="slides/slide29.xml"/><Relationship Id="rId35" Type="http://schemas.openxmlformats.org/officeDocument/2006/relationships/presProps" Target="presProps.xml"/></Relationships>
</file>

<file path=ppt/drawings/_rels/vmlDrawing1.vml.rels><?xml version="1.0" encoding="UTF-8" standalone="yes"?>
<Relationships xmlns="http://schemas.openxmlformats.org/package/2006/relationships"><Relationship Id="rId1" Type="http://schemas.openxmlformats.org/officeDocument/2006/relationships/image" Target="../media/image1.emf"/></Relationships>
</file>

<file path=ppt/drawings/_rels/vmlDrawing10.vml.rels><?xml version="1.0" encoding="UTF-8" standalone="yes"?>
<Relationships xmlns="http://schemas.openxmlformats.org/package/2006/relationships"><Relationship Id="rId1" Type="http://schemas.openxmlformats.org/officeDocument/2006/relationships/image" Target="../media/image10.emf"/></Relationships>
</file>

<file path=ppt/drawings/_rels/vmlDrawing11.vml.rels><?xml version="1.0" encoding="UTF-8" standalone="yes"?>
<Relationships xmlns="http://schemas.openxmlformats.org/package/2006/relationships"><Relationship Id="rId1" Type="http://schemas.openxmlformats.org/officeDocument/2006/relationships/image" Target="../media/image12.emf"/></Relationships>
</file>

<file path=ppt/drawings/_rels/vmlDrawing12.vml.rels><?xml version="1.0" encoding="UTF-8" standalone="yes"?>
<Relationships xmlns="http://schemas.openxmlformats.org/package/2006/relationships"><Relationship Id="rId1" Type="http://schemas.openxmlformats.org/officeDocument/2006/relationships/image" Target="../media/image13.emf"/></Relationships>
</file>

<file path=ppt/drawings/_rels/vmlDrawing13.vml.rels><?xml version="1.0" encoding="UTF-8" standalone="yes"?>
<Relationships xmlns="http://schemas.openxmlformats.org/package/2006/relationships"><Relationship Id="rId2" Type="http://schemas.openxmlformats.org/officeDocument/2006/relationships/image" Target="../media/image15.emf"/><Relationship Id="rId1" Type="http://schemas.openxmlformats.org/officeDocument/2006/relationships/image" Target="../media/image9.emf"/></Relationships>
</file>

<file path=ppt/drawings/_rels/vmlDrawing14.vml.rels><?xml version="1.0" encoding="UTF-8" standalone="yes"?>
<Relationships xmlns="http://schemas.openxmlformats.org/package/2006/relationships"><Relationship Id="rId2" Type="http://schemas.openxmlformats.org/officeDocument/2006/relationships/image" Target="../media/image17.emf"/><Relationship Id="rId1" Type="http://schemas.openxmlformats.org/officeDocument/2006/relationships/image" Target="../media/image16.emf"/></Relationships>
</file>

<file path=ppt/drawings/_rels/vmlDrawing15.vml.rels><?xml version="1.0" encoding="UTF-8" standalone="yes"?>
<Relationships xmlns="http://schemas.openxmlformats.org/package/2006/relationships"><Relationship Id="rId1" Type="http://schemas.openxmlformats.org/officeDocument/2006/relationships/image" Target="../media/image18.emf"/></Relationships>
</file>

<file path=ppt/drawings/_rels/vmlDrawing2.vml.rels><?xml version="1.0" encoding="UTF-8" standalone="yes"?>
<Relationships xmlns="http://schemas.openxmlformats.org/package/2006/relationships"><Relationship Id="rId1" Type="http://schemas.openxmlformats.org/officeDocument/2006/relationships/image" Target="../media/image2.emf"/></Relationships>
</file>

<file path=ppt/drawings/_rels/vmlDrawing3.vml.rels><?xml version="1.0" encoding="UTF-8" standalone="yes"?>
<Relationships xmlns="http://schemas.openxmlformats.org/package/2006/relationships"><Relationship Id="rId1" Type="http://schemas.openxmlformats.org/officeDocument/2006/relationships/image" Target="../media/image3.emf"/></Relationships>
</file>

<file path=ppt/drawings/_rels/vmlDrawing4.vml.rels><?xml version="1.0" encoding="UTF-8" standalone="yes"?>
<Relationships xmlns="http://schemas.openxmlformats.org/package/2006/relationships"><Relationship Id="rId1" Type="http://schemas.openxmlformats.org/officeDocument/2006/relationships/image" Target="../media/image4.emf"/></Relationships>
</file>

<file path=ppt/drawings/_rels/vmlDrawing5.vml.rels><?xml version="1.0" encoding="UTF-8" standalone="yes"?>
<Relationships xmlns="http://schemas.openxmlformats.org/package/2006/relationships"><Relationship Id="rId1" Type="http://schemas.openxmlformats.org/officeDocument/2006/relationships/image" Target="../media/image5.emf"/></Relationships>
</file>

<file path=ppt/drawings/_rels/vmlDrawing6.vml.rels><?xml version="1.0" encoding="UTF-8" standalone="yes"?>
<Relationships xmlns="http://schemas.openxmlformats.org/package/2006/relationships"><Relationship Id="rId1" Type="http://schemas.openxmlformats.org/officeDocument/2006/relationships/image" Target="../media/image6.emf"/></Relationships>
</file>

<file path=ppt/drawings/_rels/vmlDrawing7.vml.rels><?xml version="1.0" encoding="UTF-8" standalone="yes"?>
<Relationships xmlns="http://schemas.openxmlformats.org/package/2006/relationships"><Relationship Id="rId1" Type="http://schemas.openxmlformats.org/officeDocument/2006/relationships/image" Target="../media/image7.emf"/></Relationships>
</file>

<file path=ppt/drawings/_rels/vmlDrawing8.vml.rels><?xml version="1.0" encoding="UTF-8" standalone="yes"?>
<Relationships xmlns="http://schemas.openxmlformats.org/package/2006/relationships"><Relationship Id="rId1" Type="http://schemas.openxmlformats.org/officeDocument/2006/relationships/image" Target="../media/image8.emf"/></Relationships>
</file>

<file path=ppt/drawings/_rels/vmlDrawing9.vml.rels><?xml version="1.0" encoding="UTF-8" standalone="yes"?>
<Relationships xmlns="http://schemas.openxmlformats.org/package/2006/relationships"><Relationship Id="rId1" Type="http://schemas.openxmlformats.org/officeDocument/2006/relationships/image" Target="../media/image9.emf"/></Relationship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8AABD6B0-695F-4373-A3C2-9DABADD3B714}"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BD6B0-695F-4373-A3C2-9DABADD3B714}"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BD6B0-695F-4373-A3C2-9DABADD3B714}"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8AABD6B0-695F-4373-A3C2-9DABADD3B714}"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8AABD6B0-695F-4373-A3C2-9DABADD3B714}" type="datetimeFigureOut">
              <a:rPr lang="en-US" smtClean="0"/>
              <a:pPr/>
              <a:t>2/21/2012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8AABD6B0-695F-4373-A3C2-9DABADD3B714}"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8AABD6B0-695F-4373-A3C2-9DABADD3B714}" type="datetimeFigureOut">
              <a:rPr lang="en-US" smtClean="0"/>
              <a:pPr/>
              <a:t>2/21/2012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8AABD6B0-695F-4373-A3C2-9DABADD3B714}" type="datetimeFigureOut">
              <a:rPr lang="en-US" smtClean="0"/>
              <a:pPr/>
              <a:t>2/21/2012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8AABD6B0-695F-4373-A3C2-9DABADD3B714}" type="datetimeFigureOut">
              <a:rPr lang="en-US" smtClean="0"/>
              <a:pPr/>
              <a:t>2/21/2012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ABD6B0-695F-4373-A3C2-9DABADD3B714}"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8AABD6B0-695F-4373-A3C2-9DABADD3B714}" type="datetimeFigureOut">
              <a:rPr lang="en-US" smtClean="0"/>
              <a:pPr/>
              <a:t>2/21/2012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29BA7E7A-CC4F-4F0A-A59A-84FB46D627DB}"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8AABD6B0-695F-4373-A3C2-9DABADD3B714}" type="datetimeFigureOut">
              <a:rPr lang="en-US" smtClean="0"/>
              <a:pPr/>
              <a:t>2/21/2012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29BA7E7A-CC4F-4F0A-A59A-84FB46D627DB}"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3" Type="http://schemas.openxmlformats.org/officeDocument/2006/relationships/package" Target="../embeddings/Microsoft_Office_Word_Document9.docx"/><Relationship Id="rId2" Type="http://schemas.openxmlformats.org/officeDocument/2006/relationships/slideLayout" Target="../slideLayouts/slideLayout7.xml"/><Relationship Id="rId1" Type="http://schemas.openxmlformats.org/officeDocument/2006/relationships/vmlDrawing" Target="../drawings/vmlDrawing9.vml"/></Relationships>
</file>

<file path=ppt/slides/_rels/slide1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3" Type="http://schemas.openxmlformats.org/officeDocument/2006/relationships/package" Target="../embeddings/Microsoft_Office_Word_Document10.docx"/><Relationship Id="rId2" Type="http://schemas.openxmlformats.org/officeDocument/2006/relationships/slideLayout" Target="../slideLayouts/slideLayout7.xml"/><Relationship Id="rId1" Type="http://schemas.openxmlformats.org/officeDocument/2006/relationships/vmlDrawing" Target="../drawings/vmlDrawing10.vml"/><Relationship Id="rId4" Type="http://schemas.openxmlformats.org/officeDocument/2006/relationships/image" Target="../media/image11.wmf"/></Relationships>
</file>

<file path=ppt/slides/_rels/slide14.xml.rels><?xml version="1.0" encoding="UTF-8" standalone="yes"?>
<Relationships xmlns="http://schemas.openxmlformats.org/package/2006/relationships"><Relationship Id="rId3" Type="http://schemas.openxmlformats.org/officeDocument/2006/relationships/package" Target="../embeddings/Microsoft_Office_Word_Document11.docx"/><Relationship Id="rId2" Type="http://schemas.openxmlformats.org/officeDocument/2006/relationships/slideLayout" Target="../slideLayouts/slideLayout7.xml"/><Relationship Id="rId1" Type="http://schemas.openxmlformats.org/officeDocument/2006/relationships/vmlDrawing" Target="../drawings/vmlDrawing11.vml"/><Relationship Id="rId4" Type="http://schemas.openxmlformats.org/officeDocument/2006/relationships/image" Target="../media/image11.wmf"/></Relationships>
</file>

<file path=ppt/slides/_rels/slide15.xml.rels><?xml version="1.0" encoding="UTF-8" standalone="yes"?>
<Relationships xmlns="http://schemas.openxmlformats.org/package/2006/relationships"><Relationship Id="rId3" Type="http://schemas.openxmlformats.org/officeDocument/2006/relationships/package" Target="../embeddings/Microsoft_Office_Word_Document12.docx"/><Relationship Id="rId2" Type="http://schemas.openxmlformats.org/officeDocument/2006/relationships/slideLayout" Target="../slideLayouts/slideLayout7.xml"/><Relationship Id="rId1" Type="http://schemas.openxmlformats.org/officeDocument/2006/relationships/vmlDrawing" Target="../drawings/vmlDrawing12.vml"/><Relationship Id="rId5" Type="http://schemas.openxmlformats.org/officeDocument/2006/relationships/image" Target="../media/image14.jpeg"/><Relationship Id="rId4" Type="http://schemas.openxmlformats.org/officeDocument/2006/relationships/image" Target="../media/image11.wmf"/></Relationships>
</file>

<file path=ppt/slides/_rels/slide16.xml.rels><?xml version="1.0" encoding="UTF-8" standalone="yes"?>
<Relationships xmlns="http://schemas.openxmlformats.org/package/2006/relationships"><Relationship Id="rId3" Type="http://schemas.openxmlformats.org/officeDocument/2006/relationships/package" Target="../embeddings/Microsoft_Office_Word_Document13.docx"/><Relationship Id="rId2" Type="http://schemas.openxmlformats.org/officeDocument/2006/relationships/slideLayout" Target="../slideLayouts/slideLayout7.xml"/><Relationship Id="rId1" Type="http://schemas.openxmlformats.org/officeDocument/2006/relationships/vmlDrawing" Target="../drawings/vmlDrawing13.vml"/><Relationship Id="rId6" Type="http://schemas.openxmlformats.org/officeDocument/2006/relationships/image" Target="../media/image14.jpeg"/><Relationship Id="rId5" Type="http://schemas.openxmlformats.org/officeDocument/2006/relationships/image" Target="../media/image11.wmf"/><Relationship Id="rId4" Type="http://schemas.openxmlformats.org/officeDocument/2006/relationships/package" Target="../embeddings/Microsoft_Office_Word_Document14.docx"/></Relationships>
</file>

<file path=ppt/slides/_rels/slide17.xml.rels><?xml version="1.0" encoding="UTF-8" standalone="yes"?>
<Relationships xmlns="http://schemas.openxmlformats.org/package/2006/relationships"><Relationship Id="rId3" Type="http://schemas.openxmlformats.org/officeDocument/2006/relationships/package" Target="../embeddings/Microsoft_Office_Word_Document15.docx"/><Relationship Id="rId2" Type="http://schemas.openxmlformats.org/officeDocument/2006/relationships/slideLayout" Target="../slideLayouts/slideLayout7.xml"/><Relationship Id="rId1" Type="http://schemas.openxmlformats.org/officeDocument/2006/relationships/vmlDrawing" Target="../drawings/vmlDrawing14.vml"/><Relationship Id="rId5" Type="http://schemas.openxmlformats.org/officeDocument/2006/relationships/package" Target="../embeddings/Microsoft_Office_Word_Document16.docx"/><Relationship Id="rId4" Type="http://schemas.openxmlformats.org/officeDocument/2006/relationships/image" Target="../media/image11.wmf"/></Relationships>
</file>

<file path=ppt/slides/_rels/slide18.xml.rels><?xml version="1.0" encoding="UTF-8" standalone="yes"?>
<Relationships xmlns="http://schemas.openxmlformats.org/package/2006/relationships"><Relationship Id="rId3" Type="http://schemas.openxmlformats.org/officeDocument/2006/relationships/package" Target="../embeddings/Microsoft_Office_Word_Document17.docx"/><Relationship Id="rId2" Type="http://schemas.openxmlformats.org/officeDocument/2006/relationships/slideLayout" Target="../slideLayouts/slideLayout3.xml"/><Relationship Id="rId1" Type="http://schemas.openxmlformats.org/officeDocument/2006/relationships/vmlDrawing" Target="../drawings/vmlDrawing15.vml"/><Relationship Id="rId4" Type="http://schemas.openxmlformats.org/officeDocument/2006/relationships/image" Target="../media/image11.wmf"/></Relationships>
</file>

<file path=ppt/slides/_rels/slide1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3" Type="http://schemas.openxmlformats.org/officeDocument/2006/relationships/package" Target="../embeddings/Microsoft_Office_Word_Document1.docx"/><Relationship Id="rId2" Type="http://schemas.openxmlformats.org/officeDocument/2006/relationships/slideLayout" Target="../slideLayouts/slideLayout2.xml"/><Relationship Id="rId1" Type="http://schemas.openxmlformats.org/officeDocument/2006/relationships/vmlDrawing" Target="../drawings/vmlDrawing1.vml"/></Relationships>
</file>

<file path=ppt/slides/_rels/slide2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4.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6.xml.rels><?xml version="1.0" encoding="UTF-8" standalone="yes"?>
<Relationships xmlns="http://schemas.openxmlformats.org/package/2006/relationships"><Relationship Id="rId1" Type="http://schemas.openxmlformats.org/officeDocument/2006/relationships/slideLayout" Target="../slideLayouts/slideLayout2.xml"/></Relationships>
</file>

<file path=ppt/slides/_rels/slide27.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8.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29.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3" Type="http://schemas.openxmlformats.org/officeDocument/2006/relationships/package" Target="../embeddings/Microsoft_Office_Word_Document2.docx"/><Relationship Id="rId2" Type="http://schemas.openxmlformats.org/officeDocument/2006/relationships/slideLayout" Target="../slideLayouts/slideLayout7.xml"/><Relationship Id="rId1" Type="http://schemas.openxmlformats.org/officeDocument/2006/relationships/vmlDrawing" Target="../drawings/vmlDrawing2.vml"/></Relationships>
</file>

<file path=ppt/slides/_rels/slide30.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1.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2.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33.xml.rels><?xml version="1.0" encoding="UTF-8" standalone="yes"?>
<Relationships xmlns="http://schemas.openxmlformats.org/package/2006/relationships"><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package" Target="../embeddings/Microsoft_Office_Word_Document3.docx"/><Relationship Id="rId2" Type="http://schemas.openxmlformats.org/officeDocument/2006/relationships/slideLayout" Target="../slideLayouts/slideLayout7.xml"/><Relationship Id="rId1" Type="http://schemas.openxmlformats.org/officeDocument/2006/relationships/vmlDrawing" Target="../drawings/vmlDrawing3.vml"/></Relationships>
</file>

<file path=ppt/slides/_rels/slide5.xml.rels><?xml version="1.0" encoding="UTF-8" standalone="yes"?>
<Relationships xmlns="http://schemas.openxmlformats.org/package/2006/relationships"><Relationship Id="rId3" Type="http://schemas.openxmlformats.org/officeDocument/2006/relationships/package" Target="../embeddings/Microsoft_Office_Word_Document4.docx"/><Relationship Id="rId2" Type="http://schemas.openxmlformats.org/officeDocument/2006/relationships/slideLayout" Target="../slideLayouts/slideLayout7.xml"/><Relationship Id="rId1" Type="http://schemas.openxmlformats.org/officeDocument/2006/relationships/vmlDrawing" Target="../drawings/vmlDrawing4.vml"/></Relationships>
</file>

<file path=ppt/slides/_rels/slide6.xml.rels><?xml version="1.0" encoding="UTF-8" standalone="yes"?>
<Relationships xmlns="http://schemas.openxmlformats.org/package/2006/relationships"><Relationship Id="rId3" Type="http://schemas.openxmlformats.org/officeDocument/2006/relationships/package" Target="../embeddings/Microsoft_Office_Word_Document5.docx"/><Relationship Id="rId2" Type="http://schemas.openxmlformats.org/officeDocument/2006/relationships/slideLayout" Target="../slideLayouts/slideLayout7.xml"/><Relationship Id="rId1" Type="http://schemas.openxmlformats.org/officeDocument/2006/relationships/vmlDrawing" Target="../drawings/vmlDrawing5.vml"/></Relationships>
</file>

<file path=ppt/slides/_rels/slide7.xml.rels><?xml version="1.0" encoding="UTF-8" standalone="yes"?>
<Relationships xmlns="http://schemas.openxmlformats.org/package/2006/relationships"><Relationship Id="rId3" Type="http://schemas.openxmlformats.org/officeDocument/2006/relationships/package" Target="../embeddings/Microsoft_Office_Word_Document6.docx"/><Relationship Id="rId2" Type="http://schemas.openxmlformats.org/officeDocument/2006/relationships/slideLayout" Target="../slideLayouts/slideLayout7.xml"/><Relationship Id="rId1" Type="http://schemas.openxmlformats.org/officeDocument/2006/relationships/vmlDrawing" Target="../drawings/vmlDrawing6.vml"/></Relationships>
</file>

<file path=ppt/slides/_rels/slide8.xml.rels><?xml version="1.0" encoding="UTF-8" standalone="yes"?>
<Relationships xmlns="http://schemas.openxmlformats.org/package/2006/relationships"><Relationship Id="rId3" Type="http://schemas.openxmlformats.org/officeDocument/2006/relationships/package" Target="../embeddings/Microsoft_Office_Word_Document7.docx"/><Relationship Id="rId2" Type="http://schemas.openxmlformats.org/officeDocument/2006/relationships/slideLayout" Target="../slideLayouts/slideLayout7.xml"/><Relationship Id="rId1" Type="http://schemas.openxmlformats.org/officeDocument/2006/relationships/vmlDrawing" Target="../drawings/vmlDrawing7.vml"/></Relationships>
</file>

<file path=ppt/slides/_rels/slide9.xml.rels><?xml version="1.0" encoding="UTF-8" standalone="yes"?>
<Relationships xmlns="http://schemas.openxmlformats.org/package/2006/relationships"><Relationship Id="rId3" Type="http://schemas.openxmlformats.org/officeDocument/2006/relationships/package" Target="../embeddings/Microsoft_Office_Word_Document8.docx"/><Relationship Id="rId2" Type="http://schemas.openxmlformats.org/officeDocument/2006/relationships/slideLayout" Target="../slideLayouts/slideLayout7.xml"/><Relationship Id="rId1" Type="http://schemas.openxmlformats.org/officeDocument/2006/relationships/vmlDrawing" Target="../drawings/vmlDrawing8.v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normAutofit/>
          </a:bodyPr>
          <a:lstStyle/>
          <a:p>
            <a:r>
              <a:rPr lang="en-US" b="1" dirty="0" smtClean="0"/>
              <a:t>Assurance of Learning </a:t>
            </a:r>
            <a:r>
              <a:rPr lang="en-US" dirty="0" smtClean="0"/>
              <a:t/>
            </a:r>
            <a:br>
              <a:rPr lang="en-US" dirty="0" smtClean="0"/>
            </a:br>
            <a:endParaRPr lang="en-US" dirty="0"/>
          </a:p>
        </p:txBody>
      </p:sp>
      <p:sp>
        <p:nvSpPr>
          <p:cNvPr id="3" name="Subtitle 2"/>
          <p:cNvSpPr>
            <a:spLocks noGrp="1"/>
          </p:cNvSpPr>
          <p:nvPr>
            <p:ph type="subTitle" idx="1"/>
          </p:nvPr>
        </p:nvSpPr>
        <p:spPr/>
        <p:txBody>
          <a:bodyPr/>
          <a:lstStyle/>
          <a:p>
            <a:r>
              <a:rPr lang="en-US" b="1" dirty="0" smtClean="0">
                <a:solidFill>
                  <a:srgbClr val="00B050"/>
                </a:solidFill>
              </a:rPr>
              <a:t>The School of Business and Economics</a:t>
            </a:r>
          </a:p>
          <a:p>
            <a:r>
              <a:rPr lang="en-US" b="1" dirty="0" smtClean="0">
                <a:solidFill>
                  <a:srgbClr val="C00000"/>
                </a:solidFill>
              </a:rPr>
              <a:t>SUNY Plattsburgh</a:t>
            </a:r>
            <a:endParaRPr lang="en-US" b="1" dirty="0">
              <a:solidFill>
                <a:srgbClr val="C00000"/>
              </a:solidFill>
            </a:endParaRPr>
          </a:p>
        </p:txBody>
      </p:sp>
    </p:spTree>
  </p:cSld>
  <p:clrMapOvr>
    <a:masterClrMapping/>
  </p:clrMapOvr>
  <p:timing>
    <p:tnLst>
      <p:par>
        <p:cTn id="1" dur="indefinite" restart="never" nodeType="tmRoot"/>
      </p:par>
    </p:tnLst>
  </p:timing>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457200" y="457200"/>
          <a:ext cx="9651232" cy="6233657"/>
        </p:xfrm>
        <a:graphic>
          <a:graphicData uri="http://schemas.openxmlformats.org/presentationml/2006/ole">
            <p:oleObj spid="_x0000_s5122" name="Document" r:id="rId3" imgW="9141751" imgH="6522786" progId="Word.Document.12">
              <p:embed/>
            </p:oleObj>
          </a:graphicData>
        </a:graphic>
      </p:graphicFrame>
      <p:sp>
        <p:nvSpPr>
          <p:cNvPr id="7" name="TextBox 6"/>
          <p:cNvSpPr txBox="1"/>
          <p:nvPr/>
        </p:nvSpPr>
        <p:spPr>
          <a:xfrm>
            <a:off x="3352800" y="5562600"/>
            <a:ext cx="1447800" cy="276999"/>
          </a:xfrm>
          <a:prstGeom prst="rect">
            <a:avLst/>
          </a:prstGeom>
          <a:solidFill>
            <a:schemeClr val="accent2">
              <a:lumMod val="20000"/>
              <a:lumOff val="80000"/>
            </a:schemeClr>
          </a:solidFill>
        </p:spPr>
        <p:txBody>
          <a:bodyPr wrap="square" rtlCol="0">
            <a:spAutoFit/>
          </a:bodyPr>
          <a:lstStyle/>
          <a:p>
            <a:pPr algn="ctr"/>
            <a:r>
              <a:rPr lang="en-US" sz="1200" b="1" dirty="0" smtClean="0"/>
              <a:t>Meet Expectation</a:t>
            </a:r>
            <a:endParaRPr lang="en-US" sz="1200" b="1" dirty="0"/>
          </a:p>
        </p:txBody>
      </p:sp>
      <p:cxnSp>
        <p:nvCxnSpPr>
          <p:cNvPr id="9" name="Straight Arrow Connector 8"/>
          <p:cNvCxnSpPr/>
          <p:nvPr/>
        </p:nvCxnSpPr>
        <p:spPr>
          <a:xfrm rot="16200000" flipV="1">
            <a:off x="2781300" y="4991100"/>
            <a:ext cx="609600" cy="533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1" name="Straight Arrow Connector 10"/>
          <p:cNvCxnSpPr/>
          <p:nvPr/>
        </p:nvCxnSpPr>
        <p:spPr>
          <a:xfrm rot="5400000" flipH="1" flipV="1">
            <a:off x="4762500" y="4991100"/>
            <a:ext cx="609600" cy="533400"/>
          </a:xfrm>
          <a:prstGeom prst="straightConnector1">
            <a:avLst/>
          </a:prstGeom>
          <a:ln>
            <a:solidFill>
              <a:schemeClr val="tx1"/>
            </a:solidFill>
            <a:tailEnd type="arrow"/>
          </a:ln>
        </p:spPr>
        <p:style>
          <a:lnRef idx="1">
            <a:schemeClr val="accent1"/>
          </a:lnRef>
          <a:fillRef idx="0">
            <a:schemeClr val="accent1"/>
          </a:fillRef>
          <a:effectRef idx="0">
            <a:schemeClr val="accent1"/>
          </a:effectRef>
          <a:fontRef idx="minor">
            <a:schemeClr val="tx1"/>
          </a:fontRef>
        </p:style>
      </p:cxnSp>
      <p:cxnSp>
        <p:nvCxnSpPr>
          <p:cNvPr id="13" name="Straight Connector 12"/>
          <p:cNvCxnSpPr/>
          <p:nvPr/>
        </p:nvCxnSpPr>
        <p:spPr>
          <a:xfrm rot="10800000">
            <a:off x="838200" y="4953000"/>
            <a:ext cx="6934200" cy="1588"/>
          </a:xfrm>
          <a:prstGeom prst="line">
            <a:avLst/>
          </a:prstGeom>
          <a:ln w="38100">
            <a:solidFill>
              <a:schemeClr val="tx1"/>
            </a:solidFill>
          </a:ln>
        </p:spPr>
        <p:style>
          <a:lnRef idx="1">
            <a:schemeClr val="accent1"/>
          </a:lnRef>
          <a:fillRef idx="0">
            <a:schemeClr val="accent1"/>
          </a:fillRef>
          <a:effectRef idx="0">
            <a:schemeClr val="accent1"/>
          </a:effectRef>
          <a:fontRef idx="minor">
            <a:schemeClr val="tx1"/>
          </a:fontRef>
        </p:style>
      </p:cxnSp>
      <p:sp>
        <p:nvSpPr>
          <p:cNvPr id="17" name="TextBox 16"/>
          <p:cNvSpPr txBox="1"/>
          <p:nvPr/>
        </p:nvSpPr>
        <p:spPr>
          <a:xfrm>
            <a:off x="152400" y="4800600"/>
            <a:ext cx="381000" cy="369332"/>
          </a:xfrm>
          <a:prstGeom prst="rect">
            <a:avLst/>
          </a:prstGeom>
          <a:noFill/>
        </p:spPr>
        <p:txBody>
          <a:bodyPr wrap="square" rtlCol="0">
            <a:spAutoFit/>
          </a:bodyPr>
          <a:lstStyle/>
          <a:p>
            <a:r>
              <a:rPr lang="en-US" dirty="0" smtClean="0"/>
              <a:t>2</a:t>
            </a:r>
            <a:endParaRPr lang="en-US" dirty="0"/>
          </a:p>
        </p:txBody>
      </p:sp>
      <p:cxnSp>
        <p:nvCxnSpPr>
          <p:cNvPr id="19" name="Straight Arrow Connector 18"/>
          <p:cNvCxnSpPr/>
          <p:nvPr/>
        </p:nvCxnSpPr>
        <p:spPr>
          <a:xfrm rot="10800000">
            <a:off x="381000" y="4953000"/>
            <a:ext cx="381000" cy="1588"/>
          </a:xfrm>
          <a:prstGeom prst="straightConnector1">
            <a:avLst/>
          </a:prstGeom>
          <a:ln>
            <a:tailEnd type="arrow"/>
          </a:ln>
        </p:spPr>
        <p:style>
          <a:lnRef idx="1">
            <a:schemeClr val="accent1"/>
          </a:lnRef>
          <a:fillRef idx="0">
            <a:schemeClr val="accent1"/>
          </a:fillRef>
          <a:effectRef idx="0">
            <a:schemeClr val="accent1"/>
          </a:effectRef>
          <a:fontRef idx="minor">
            <a:schemeClr val="tx1"/>
          </a:fontRef>
        </p:style>
      </p:cxnSp>
      <p:cxnSp>
        <p:nvCxnSpPr>
          <p:cNvPr id="18" name="Straight Connector 17"/>
          <p:cNvCxnSpPr/>
          <p:nvPr/>
        </p:nvCxnSpPr>
        <p:spPr>
          <a:xfrm>
            <a:off x="838200" y="5486400"/>
            <a:ext cx="6934200" cy="1588"/>
          </a:xfrm>
          <a:prstGeom prst="line">
            <a:avLst/>
          </a:prstGeom>
          <a:ln>
            <a:solidFill>
              <a:schemeClr val="tx1"/>
            </a:solidFill>
            <a:prstDash val="sysDash"/>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2" presetClass="entr" presetSubtype="4" fill="hold" grpId="0" nodeType="clickEffect">
                                  <p:stCondLst>
                                    <p:cond delay="0"/>
                                  </p:stCondLst>
                                  <p:childTnLst>
                                    <p:set>
                                      <p:cBhvr>
                                        <p:cTn id="6" dur="1" fill="hold">
                                          <p:stCondLst>
                                            <p:cond delay="0"/>
                                          </p:stCondLst>
                                        </p:cTn>
                                        <p:tgtEl>
                                          <p:spTgt spid="7"/>
                                        </p:tgtEl>
                                        <p:attrNameLst>
                                          <p:attrName>style.visibility</p:attrName>
                                        </p:attrNameLst>
                                      </p:cBhvr>
                                      <p:to>
                                        <p:strVal val="visible"/>
                                      </p:to>
                                    </p:set>
                                    <p:anim calcmode="lin" valueType="num">
                                      <p:cBhvr additive="base">
                                        <p:cTn id="7" dur="500" fill="hold"/>
                                        <p:tgtEl>
                                          <p:spTgt spid="7"/>
                                        </p:tgtEl>
                                        <p:attrNameLst>
                                          <p:attrName>ppt_x</p:attrName>
                                        </p:attrNameLst>
                                      </p:cBhvr>
                                      <p:tavLst>
                                        <p:tav tm="0">
                                          <p:val>
                                            <p:strVal val="#ppt_x"/>
                                          </p:val>
                                        </p:tav>
                                        <p:tav tm="100000">
                                          <p:val>
                                            <p:strVal val="#ppt_x"/>
                                          </p:val>
                                        </p:tav>
                                      </p:tavLst>
                                    </p:anim>
                                    <p:anim calcmode="lin" valueType="num">
                                      <p:cBhvr additive="base">
                                        <p:cTn id="8" dur="500" fill="hold"/>
                                        <p:tgtEl>
                                          <p:spTgt spid="7"/>
                                        </p:tgtEl>
                                        <p:attrNameLst>
                                          <p:attrName>ppt_y</p:attrName>
                                        </p:attrNameLst>
                                      </p:cBhvr>
                                      <p:tavLst>
                                        <p:tav tm="0">
                                          <p:val>
                                            <p:strVal val="1+#ppt_h/2"/>
                                          </p:val>
                                        </p:tav>
                                        <p:tav tm="100000">
                                          <p:val>
                                            <p:strVal val="#ppt_y"/>
                                          </p:val>
                                        </p:tav>
                                      </p:tavLst>
                                    </p:anim>
                                  </p:childTnLst>
                                </p:cTn>
                              </p:par>
                              <p:par>
                                <p:cTn id="9" presetID="2" presetClass="entr" presetSubtype="4" fill="hold" nodeType="withEffect">
                                  <p:stCondLst>
                                    <p:cond delay="0"/>
                                  </p:stCondLst>
                                  <p:childTnLst>
                                    <p:set>
                                      <p:cBhvr>
                                        <p:cTn id="10" dur="1" fill="hold">
                                          <p:stCondLst>
                                            <p:cond delay="0"/>
                                          </p:stCondLst>
                                        </p:cTn>
                                        <p:tgtEl>
                                          <p:spTgt spid="9"/>
                                        </p:tgtEl>
                                        <p:attrNameLst>
                                          <p:attrName>style.visibility</p:attrName>
                                        </p:attrNameLst>
                                      </p:cBhvr>
                                      <p:to>
                                        <p:strVal val="visible"/>
                                      </p:to>
                                    </p:set>
                                    <p:anim calcmode="lin" valueType="num">
                                      <p:cBhvr additive="base">
                                        <p:cTn id="11" dur="500" fill="hold"/>
                                        <p:tgtEl>
                                          <p:spTgt spid="9"/>
                                        </p:tgtEl>
                                        <p:attrNameLst>
                                          <p:attrName>ppt_x</p:attrName>
                                        </p:attrNameLst>
                                      </p:cBhvr>
                                      <p:tavLst>
                                        <p:tav tm="0">
                                          <p:val>
                                            <p:strVal val="#ppt_x"/>
                                          </p:val>
                                        </p:tav>
                                        <p:tav tm="100000">
                                          <p:val>
                                            <p:strVal val="#ppt_x"/>
                                          </p:val>
                                        </p:tav>
                                      </p:tavLst>
                                    </p:anim>
                                    <p:anim calcmode="lin" valueType="num">
                                      <p:cBhvr additive="base">
                                        <p:cTn id="12" dur="500" fill="hold"/>
                                        <p:tgtEl>
                                          <p:spTgt spid="9"/>
                                        </p:tgtEl>
                                        <p:attrNameLst>
                                          <p:attrName>ppt_y</p:attrName>
                                        </p:attrNameLst>
                                      </p:cBhvr>
                                      <p:tavLst>
                                        <p:tav tm="0">
                                          <p:val>
                                            <p:strVal val="1+#ppt_h/2"/>
                                          </p:val>
                                        </p:tav>
                                        <p:tav tm="100000">
                                          <p:val>
                                            <p:strVal val="#ppt_y"/>
                                          </p:val>
                                        </p:tav>
                                      </p:tavLst>
                                    </p:anim>
                                  </p:childTnLst>
                                </p:cTn>
                              </p:par>
                              <p:par>
                                <p:cTn id="13" presetID="2" presetClass="entr" presetSubtype="4" fill="hold" nodeType="withEffect">
                                  <p:stCondLst>
                                    <p:cond delay="0"/>
                                  </p:stCondLst>
                                  <p:childTnLst>
                                    <p:set>
                                      <p:cBhvr>
                                        <p:cTn id="14" dur="1" fill="hold">
                                          <p:stCondLst>
                                            <p:cond delay="0"/>
                                          </p:stCondLst>
                                        </p:cTn>
                                        <p:tgtEl>
                                          <p:spTgt spid="11"/>
                                        </p:tgtEl>
                                        <p:attrNameLst>
                                          <p:attrName>style.visibility</p:attrName>
                                        </p:attrNameLst>
                                      </p:cBhvr>
                                      <p:to>
                                        <p:strVal val="visible"/>
                                      </p:to>
                                    </p:set>
                                    <p:anim calcmode="lin" valueType="num">
                                      <p:cBhvr additive="base">
                                        <p:cTn id="15" dur="500" fill="hold"/>
                                        <p:tgtEl>
                                          <p:spTgt spid="11"/>
                                        </p:tgtEl>
                                        <p:attrNameLst>
                                          <p:attrName>ppt_x</p:attrName>
                                        </p:attrNameLst>
                                      </p:cBhvr>
                                      <p:tavLst>
                                        <p:tav tm="0">
                                          <p:val>
                                            <p:strVal val="#ppt_x"/>
                                          </p:val>
                                        </p:tav>
                                        <p:tav tm="100000">
                                          <p:val>
                                            <p:strVal val="#ppt_x"/>
                                          </p:val>
                                        </p:tav>
                                      </p:tavLst>
                                    </p:anim>
                                    <p:anim calcmode="lin" valueType="num">
                                      <p:cBhvr additive="base">
                                        <p:cTn id="16" dur="500" fill="hold"/>
                                        <p:tgtEl>
                                          <p:spTgt spid="11"/>
                                        </p:tgtEl>
                                        <p:attrNameLst>
                                          <p:attrName>ppt_y</p:attrName>
                                        </p:attrNameLst>
                                      </p:cBhvr>
                                      <p:tavLst>
                                        <p:tav tm="0">
                                          <p:val>
                                            <p:strVal val="1+#ppt_h/2"/>
                                          </p:val>
                                        </p:tav>
                                        <p:tav tm="100000">
                                          <p:val>
                                            <p:strVal val="#ppt_y"/>
                                          </p:val>
                                        </p:tav>
                                      </p:tavLst>
                                    </p:anim>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7"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533400" y="381000"/>
            <a:ext cx="8229600" cy="6771084"/>
          </a:xfrm>
          <a:prstGeom prst="rect">
            <a:avLst/>
          </a:prstGeom>
          <a:noFill/>
        </p:spPr>
        <p:txBody>
          <a:bodyPr wrap="square" rtlCol="0">
            <a:spAutoFit/>
          </a:bodyPr>
          <a:lstStyle/>
          <a:p>
            <a:pPr>
              <a:buFont typeface="Wingdings" pitchFamily="2" charset="2"/>
              <a:buChar char="Ø"/>
            </a:pPr>
            <a:r>
              <a:rPr lang="en-US" sz="4000" b="1" dirty="0" smtClean="0">
                <a:solidFill>
                  <a:schemeClr val="accent6">
                    <a:lumMod val="75000"/>
                  </a:schemeClr>
                </a:solidFill>
              </a:rPr>
              <a:t>Exhibit 9 </a:t>
            </a:r>
            <a:r>
              <a:rPr lang="en-US" sz="2400" dirty="0" smtClean="0"/>
              <a:t>presents </a:t>
            </a:r>
            <a:r>
              <a:rPr lang="en-US" sz="3200" b="1" dirty="0" smtClean="0"/>
              <a:t>the scorecard of the SBE program.</a:t>
            </a:r>
            <a:endParaRPr lang="en-US" sz="2400" dirty="0" smtClean="0"/>
          </a:p>
          <a:p>
            <a:pPr>
              <a:buFont typeface="Wingdings" pitchFamily="2" charset="2"/>
              <a:buChar char="Ø"/>
            </a:pPr>
            <a:endParaRPr lang="en-US" sz="2400" dirty="0"/>
          </a:p>
          <a:p>
            <a:pPr>
              <a:buFont typeface="Wingdings" pitchFamily="2" charset="2"/>
              <a:buChar char="Ø"/>
            </a:pPr>
            <a:r>
              <a:rPr lang="en-US" sz="2800" b="1" dirty="0" smtClean="0">
                <a:solidFill>
                  <a:srgbClr val="C00000"/>
                </a:solidFill>
              </a:rPr>
              <a:t>The overall scores </a:t>
            </a:r>
            <a:r>
              <a:rPr lang="en-US" sz="2400" dirty="0" smtClean="0">
                <a:solidFill>
                  <a:srgbClr val="C00000"/>
                </a:solidFill>
              </a:rPr>
              <a:t>are </a:t>
            </a:r>
            <a:r>
              <a:rPr lang="en-US" sz="2800" b="1" dirty="0" smtClean="0">
                <a:solidFill>
                  <a:srgbClr val="C00000"/>
                </a:solidFill>
              </a:rPr>
              <a:t>computed</a:t>
            </a:r>
            <a:r>
              <a:rPr lang="en-US" sz="2400" b="1" dirty="0" smtClean="0">
                <a:solidFill>
                  <a:srgbClr val="C00000"/>
                </a:solidFill>
              </a:rPr>
              <a:t> using the weighted average approach </a:t>
            </a:r>
            <a:r>
              <a:rPr lang="en-US" sz="2400" u="sng" dirty="0" smtClean="0"/>
              <a:t>assuming that each covered course learning objective contributes equal weight to the learning objective and each learning objective contributes the same weight to the learning goal</a:t>
            </a:r>
            <a:r>
              <a:rPr lang="en-US" sz="2400" dirty="0" smtClean="0"/>
              <a:t>.  </a:t>
            </a:r>
          </a:p>
          <a:p>
            <a:pPr>
              <a:buFont typeface="Wingdings" pitchFamily="2" charset="2"/>
              <a:buChar char="Ø"/>
            </a:pPr>
            <a:endParaRPr lang="en-US" sz="2400" dirty="0" smtClean="0"/>
          </a:p>
          <a:p>
            <a:pPr>
              <a:buFont typeface="Wingdings" pitchFamily="2" charset="2"/>
              <a:buChar char="Ø"/>
            </a:pPr>
            <a:r>
              <a:rPr lang="en-US" sz="2400" dirty="0" smtClean="0"/>
              <a:t>A score of </a:t>
            </a:r>
            <a:r>
              <a:rPr lang="en-US" sz="3600" b="1" dirty="0" smtClean="0">
                <a:solidFill>
                  <a:srgbClr val="002060"/>
                </a:solidFill>
              </a:rPr>
              <a:t>1</a:t>
            </a:r>
            <a:r>
              <a:rPr lang="en-US" sz="2400" dirty="0" smtClean="0"/>
              <a:t> signals the underperformance of students </a:t>
            </a:r>
            <a:r>
              <a:rPr lang="en-US" sz="3200" b="1" dirty="0" smtClean="0"/>
              <a:t>below</a:t>
            </a:r>
            <a:r>
              <a:rPr lang="en-US" sz="2400" b="1" dirty="0" smtClean="0"/>
              <a:t> </a:t>
            </a:r>
            <a:r>
              <a:rPr lang="en-US" sz="3200" b="1" dirty="0" smtClean="0"/>
              <a:t>expectation</a:t>
            </a:r>
            <a:r>
              <a:rPr lang="en-US" sz="2400" b="1" dirty="0" smtClean="0"/>
              <a:t> </a:t>
            </a:r>
            <a:r>
              <a:rPr lang="en-US" sz="2400" dirty="0" smtClean="0"/>
              <a:t>and a score of </a:t>
            </a:r>
            <a:r>
              <a:rPr lang="en-US" sz="3200" b="1" dirty="0" smtClean="0">
                <a:solidFill>
                  <a:srgbClr val="002060"/>
                </a:solidFill>
              </a:rPr>
              <a:t>2 or 3</a:t>
            </a:r>
            <a:r>
              <a:rPr lang="en-US" sz="3200" dirty="0" smtClean="0">
                <a:solidFill>
                  <a:srgbClr val="002060"/>
                </a:solidFill>
              </a:rPr>
              <a:t> </a:t>
            </a:r>
            <a:r>
              <a:rPr lang="en-US" sz="2400" dirty="0" smtClean="0"/>
              <a:t>indicates that student performance </a:t>
            </a:r>
            <a:r>
              <a:rPr lang="en-US" sz="3200" b="1" dirty="0" smtClean="0"/>
              <a:t>met or exceeded expectation</a:t>
            </a:r>
            <a:r>
              <a:rPr lang="en-US" sz="2400" dirty="0" smtClean="0"/>
              <a:t>. </a:t>
            </a:r>
          </a:p>
          <a:p>
            <a:pPr>
              <a:buFont typeface="Wingdings" pitchFamily="2" charset="2"/>
              <a:buChar char="Ø"/>
            </a:pPr>
            <a:endParaRPr lang="en-US" sz="2400" dirty="0" smtClean="0"/>
          </a:p>
          <a:p>
            <a:pPr>
              <a:buFont typeface="Wingdings" pitchFamily="2" charset="2"/>
              <a:buChar char="Ø"/>
            </a:pPr>
            <a:r>
              <a:rPr lang="en-US" sz="2400" dirty="0" smtClean="0"/>
              <a:t>Sometimes, we may sample only one section from one course to compute the scores.  </a:t>
            </a:r>
          </a:p>
          <a:p>
            <a:endParaRPr lang="en-US" dirty="0"/>
          </a:p>
        </p:txBody>
      </p: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362200"/>
            <a:ext cx="8153400" cy="129540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cap="none" dirty="0" smtClean="0"/>
              <a:t>How do we use our assessment results for closing the loop? </a:t>
            </a:r>
            <a:br>
              <a:rPr lang="en-US" cap="none" dirty="0" smtClean="0"/>
            </a:b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0" y="0"/>
          <a:ext cx="9142413" cy="6858000"/>
        </p:xfrm>
        <a:graphic>
          <a:graphicData uri="http://schemas.openxmlformats.org/presentationml/2006/ole">
            <p:oleObj spid="_x0000_s34818" name="Document" r:id="rId3" imgW="9492304" imgH="7149055" progId="Word.Document.12">
              <p:embed/>
            </p:oleObj>
          </a:graphicData>
        </a:graphic>
      </p:graphicFrame>
      <p:pic>
        <p:nvPicPr>
          <p:cNvPr id="34819" name="Picture 3" descr="C:\Documents and Settings\leeca\Local Settings\Temporary Internet Files\Content.IE5\FO9UAGWW\MC900438000[1].wmf"/>
          <p:cNvPicPr>
            <a:picLocks noChangeAspect="1" noChangeArrowheads="1"/>
          </p:cNvPicPr>
          <p:nvPr/>
        </p:nvPicPr>
        <p:blipFill>
          <a:blip r:embed="rId4" cstate="print"/>
          <a:srcRect/>
          <a:stretch>
            <a:fillRect/>
          </a:stretch>
        </p:blipFill>
        <p:spPr bwMode="auto">
          <a:xfrm>
            <a:off x="8077200" y="4343400"/>
            <a:ext cx="1341882" cy="914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4819"/>
                                        </p:tgtEl>
                                        <p:attrNameLst>
                                          <p:attrName>style.visibility</p:attrName>
                                        </p:attrNameLst>
                                      </p:cBhvr>
                                      <p:to>
                                        <p:strVal val="visible"/>
                                      </p:to>
                                    </p:set>
                                    <p:animEffect transition="in" filter="blinds(horizontal)">
                                      <p:cBhvr>
                                        <p:cTn id="7" dur="500"/>
                                        <p:tgtEl>
                                          <p:spTgt spid="34819"/>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152400" y="63500"/>
          <a:ext cx="8990013" cy="6731000"/>
        </p:xfrm>
        <a:graphic>
          <a:graphicData uri="http://schemas.openxmlformats.org/presentationml/2006/ole">
            <p:oleObj spid="_x0000_s35842" name="Document" r:id="rId3" imgW="9132393" imgH="6745010" progId="Word.Document.12">
              <p:embed/>
            </p:oleObj>
          </a:graphicData>
        </a:graphic>
      </p:graphicFrame>
      <p:sp>
        <p:nvSpPr>
          <p:cNvPr id="4" name="Up Arrow 3"/>
          <p:cNvSpPr/>
          <p:nvPr/>
        </p:nvSpPr>
        <p:spPr>
          <a:xfrm>
            <a:off x="7086600" y="5029200"/>
            <a:ext cx="838200" cy="609600"/>
          </a:xfrm>
          <a:prstGeom prs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6553200" y="5638800"/>
            <a:ext cx="2590800" cy="369332"/>
          </a:xfrm>
          <a:prstGeom prst="rect">
            <a:avLst/>
          </a:prstGeom>
          <a:noFill/>
        </p:spPr>
        <p:txBody>
          <a:bodyPr wrap="square" rtlCol="0">
            <a:spAutoFit/>
          </a:bodyPr>
          <a:lstStyle/>
          <a:p>
            <a:endParaRPr lang="en-US"/>
          </a:p>
        </p:txBody>
      </p:sp>
      <p:pic>
        <p:nvPicPr>
          <p:cNvPr id="7" name="Picture 3" descr="C:\Documents and Settings\leeca\Local Settings\Temporary Internet Files\Content.IE5\FO9UAGWW\MC900438000[1].wmf"/>
          <p:cNvPicPr>
            <a:picLocks noChangeAspect="1" noChangeArrowheads="1"/>
          </p:cNvPicPr>
          <p:nvPr/>
        </p:nvPicPr>
        <p:blipFill>
          <a:blip r:embed="rId4" cstate="print"/>
          <a:srcRect/>
          <a:stretch>
            <a:fillRect/>
          </a:stretch>
        </p:blipFill>
        <p:spPr bwMode="auto">
          <a:xfrm>
            <a:off x="8106918" y="5105400"/>
            <a:ext cx="1037082" cy="914400"/>
          </a:xfrm>
          <a:prstGeom prst="rect">
            <a:avLst/>
          </a:prstGeom>
          <a:noFill/>
        </p:spPr>
      </p:pic>
      <p:sp>
        <p:nvSpPr>
          <p:cNvPr id="10" name="TextBox 9"/>
          <p:cNvSpPr txBox="1"/>
          <p:nvPr/>
        </p:nvSpPr>
        <p:spPr>
          <a:xfrm>
            <a:off x="6553200" y="5657671"/>
            <a:ext cx="1905000" cy="1200329"/>
          </a:xfrm>
          <a:prstGeom prst="rect">
            <a:avLst/>
          </a:prstGeom>
          <a:noFill/>
        </p:spPr>
        <p:txBody>
          <a:bodyPr wrap="square" rtlCol="0">
            <a:spAutoFit/>
          </a:bodyPr>
          <a:lstStyle/>
          <a:p>
            <a:pPr algn="ctr"/>
            <a:r>
              <a:rPr lang="en-US" sz="2400" dirty="0" smtClean="0"/>
              <a:t>Close the Loop at</a:t>
            </a:r>
          </a:p>
          <a:p>
            <a:pPr algn="ctr"/>
            <a:r>
              <a:rPr lang="en-US" sz="2400" u="sng" dirty="0" smtClean="0">
                <a:solidFill>
                  <a:srgbClr val="C00000"/>
                </a:solidFill>
              </a:rPr>
              <a:t>Course Level</a:t>
            </a:r>
            <a:endParaRPr lang="en-US" sz="2400" u="sng" dirty="0">
              <a:solidFill>
                <a:srgbClr val="C00000"/>
              </a:solidFill>
            </a:endParaRPr>
          </a:p>
        </p:txBody>
      </p:sp>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7"/>
                                        </p:tgtEl>
                                        <p:attrNameLst>
                                          <p:attrName>style.visibility</p:attrName>
                                        </p:attrNameLst>
                                      </p:cBhvr>
                                      <p:to>
                                        <p:strVal val="visible"/>
                                      </p:to>
                                    </p:set>
                                    <p:animEffect transition="in" filter="blinds(horizontal)">
                                      <p:cBhvr>
                                        <p:cTn id="7" dur="500"/>
                                        <p:tgtEl>
                                          <p:spTgt spid="7"/>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157163" y="0"/>
          <a:ext cx="8901112" cy="5014913"/>
        </p:xfrm>
        <a:graphic>
          <a:graphicData uri="http://schemas.openxmlformats.org/presentationml/2006/ole">
            <p:oleObj spid="_x0000_s33794" name="Document" r:id="rId3" imgW="9418522" imgH="5241750" progId="Word.Document.12">
              <p:embed/>
            </p:oleObj>
          </a:graphicData>
        </a:graphic>
      </p:graphicFrame>
      <p:pic>
        <p:nvPicPr>
          <p:cNvPr id="3" name="Picture 3" descr="C:\Documents and Settings\leeca\Local Settings\Temporary Internet Files\Content.IE5\FO9UAGWW\MC900438000[1].wmf"/>
          <p:cNvPicPr>
            <a:picLocks noChangeAspect="1" noChangeArrowheads="1"/>
          </p:cNvPicPr>
          <p:nvPr/>
        </p:nvPicPr>
        <p:blipFill>
          <a:blip r:embed="rId4" cstate="print"/>
          <a:srcRect/>
          <a:stretch>
            <a:fillRect/>
          </a:stretch>
        </p:blipFill>
        <p:spPr bwMode="auto">
          <a:xfrm>
            <a:off x="3810000" y="5029200"/>
            <a:ext cx="1341882" cy="914400"/>
          </a:xfrm>
          <a:prstGeom prst="rect">
            <a:avLst/>
          </a:prstGeom>
          <a:noFill/>
        </p:spPr>
      </p:pic>
      <p:sp>
        <p:nvSpPr>
          <p:cNvPr id="4" name="Down Arrow 3"/>
          <p:cNvSpPr/>
          <p:nvPr/>
        </p:nvSpPr>
        <p:spPr>
          <a:xfrm rot="10800000">
            <a:off x="2667000" y="4876800"/>
            <a:ext cx="685800" cy="6096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5" name="TextBox 4"/>
          <p:cNvSpPr txBox="1"/>
          <p:nvPr/>
        </p:nvSpPr>
        <p:spPr>
          <a:xfrm>
            <a:off x="1905000" y="5486400"/>
            <a:ext cx="1905000" cy="1200329"/>
          </a:xfrm>
          <a:prstGeom prst="rect">
            <a:avLst/>
          </a:prstGeom>
          <a:noFill/>
        </p:spPr>
        <p:txBody>
          <a:bodyPr wrap="square" rtlCol="0">
            <a:spAutoFit/>
          </a:bodyPr>
          <a:lstStyle/>
          <a:p>
            <a:pPr algn="ctr"/>
            <a:r>
              <a:rPr lang="en-US" sz="2400" dirty="0" smtClean="0"/>
              <a:t>Close the Loop at</a:t>
            </a:r>
          </a:p>
          <a:p>
            <a:pPr algn="ctr"/>
            <a:r>
              <a:rPr lang="en-US" sz="2400" u="sng" dirty="0" smtClean="0">
                <a:solidFill>
                  <a:srgbClr val="C00000"/>
                </a:solidFill>
              </a:rPr>
              <a:t>Goal Level</a:t>
            </a:r>
            <a:endParaRPr lang="en-US" sz="2400" u="sng" dirty="0">
              <a:solidFill>
                <a:srgbClr val="C00000"/>
              </a:solidFill>
            </a:endParaRPr>
          </a:p>
        </p:txBody>
      </p:sp>
      <p:pic>
        <p:nvPicPr>
          <p:cNvPr id="7" name="Picture 3" descr="C:\Documents and Settings\leeca\Local Settings\Temporary Internet Files\Content.IE5\IB208NLC\MC900382592[1].jpg"/>
          <p:cNvPicPr>
            <a:picLocks noChangeAspect="1" noChangeArrowheads="1"/>
          </p:cNvPicPr>
          <p:nvPr/>
        </p:nvPicPr>
        <p:blipFill>
          <a:blip r:embed="rId5" cstate="print"/>
          <a:srcRect/>
          <a:stretch>
            <a:fillRect/>
          </a:stretch>
        </p:blipFill>
        <p:spPr bwMode="auto">
          <a:xfrm>
            <a:off x="609600" y="5029200"/>
            <a:ext cx="1447800" cy="1447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3"/>
                                        </p:tgtEl>
                                        <p:attrNameLst>
                                          <p:attrName>style.visibility</p:attrName>
                                        </p:attrNameLst>
                                      </p:cBhvr>
                                      <p:to>
                                        <p:strVal val="visible"/>
                                      </p:to>
                                    </p:set>
                                    <p:animEffect transition="in" filter="blinds(horizontal)">
                                      <p:cBhvr>
                                        <p:cTn id="7" dur="500"/>
                                        <p:tgtEl>
                                          <p:spTgt spid="3"/>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457200" y="304800"/>
          <a:ext cx="9651232" cy="6233657"/>
        </p:xfrm>
        <a:graphic>
          <a:graphicData uri="http://schemas.openxmlformats.org/presentationml/2006/ole">
            <p:oleObj spid="_x0000_s32770" name="Document" r:id="rId3" imgW="9141751" imgH="6522786" progId="Word.Document.12">
              <p:embed/>
            </p:oleObj>
          </a:graphicData>
        </a:graphic>
      </p:graphicFrame>
      <p:graphicFrame>
        <p:nvGraphicFramePr>
          <p:cNvPr id="32772" name="Object 4"/>
          <p:cNvGraphicFramePr>
            <a:graphicFrameLocks noChangeAspect="1"/>
          </p:cNvGraphicFramePr>
          <p:nvPr/>
        </p:nvGraphicFramePr>
        <p:xfrm>
          <a:off x="6954644" y="3962400"/>
          <a:ext cx="2189356" cy="2895600"/>
        </p:xfrm>
        <a:graphic>
          <a:graphicData uri="http://schemas.openxmlformats.org/presentationml/2006/ole">
            <p:oleObj spid="_x0000_s32772" name="Document" r:id="rId4" imgW="5984523" imgH="7738096" progId="Word.Document.12">
              <p:embed/>
            </p:oleObj>
          </a:graphicData>
        </a:graphic>
      </p:graphicFrame>
      <p:sp>
        <p:nvSpPr>
          <p:cNvPr id="3" name="Down Arrow 2"/>
          <p:cNvSpPr/>
          <p:nvPr/>
        </p:nvSpPr>
        <p:spPr>
          <a:xfrm rot="10800000">
            <a:off x="457200" y="4267200"/>
            <a:ext cx="762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pic>
        <p:nvPicPr>
          <p:cNvPr id="4" name="Picture 3" descr="C:\Documents and Settings\leeca\Local Settings\Temporary Internet Files\Content.IE5\FO9UAGWW\MC900438000[1].wmf"/>
          <p:cNvPicPr>
            <a:picLocks noChangeAspect="1" noChangeArrowheads="1"/>
          </p:cNvPicPr>
          <p:nvPr/>
        </p:nvPicPr>
        <p:blipFill>
          <a:blip r:embed="rId5" cstate="print"/>
          <a:srcRect/>
          <a:stretch>
            <a:fillRect/>
          </a:stretch>
        </p:blipFill>
        <p:spPr bwMode="auto">
          <a:xfrm>
            <a:off x="3352800" y="4648200"/>
            <a:ext cx="1341882" cy="914400"/>
          </a:xfrm>
          <a:prstGeom prst="rect">
            <a:avLst/>
          </a:prstGeom>
          <a:noFill/>
        </p:spPr>
      </p:pic>
      <p:sp>
        <p:nvSpPr>
          <p:cNvPr id="5" name="TextBox 4"/>
          <p:cNvSpPr txBox="1"/>
          <p:nvPr/>
        </p:nvSpPr>
        <p:spPr>
          <a:xfrm>
            <a:off x="457200" y="4953000"/>
            <a:ext cx="2819400" cy="830997"/>
          </a:xfrm>
          <a:prstGeom prst="rect">
            <a:avLst/>
          </a:prstGeom>
          <a:solidFill>
            <a:schemeClr val="accent5">
              <a:lumMod val="60000"/>
              <a:lumOff val="40000"/>
            </a:schemeClr>
          </a:solidFill>
        </p:spPr>
        <p:txBody>
          <a:bodyPr wrap="square" rtlCol="0">
            <a:spAutoFit/>
          </a:bodyPr>
          <a:lstStyle/>
          <a:p>
            <a:pPr algn="ctr"/>
            <a:r>
              <a:rPr lang="en-US" sz="2400" dirty="0" smtClean="0"/>
              <a:t>Close the Loop at</a:t>
            </a:r>
          </a:p>
          <a:p>
            <a:pPr algn="ctr"/>
            <a:r>
              <a:rPr lang="en-US" sz="2400" u="sng" dirty="0" smtClean="0">
                <a:solidFill>
                  <a:srgbClr val="C00000"/>
                </a:solidFill>
              </a:rPr>
              <a:t>Program level</a:t>
            </a:r>
            <a:endParaRPr lang="en-US" sz="2400" u="sng" dirty="0">
              <a:solidFill>
                <a:srgbClr val="C00000"/>
              </a:solidFill>
            </a:endParaRPr>
          </a:p>
        </p:txBody>
      </p:sp>
      <p:pic>
        <p:nvPicPr>
          <p:cNvPr id="6" name="Picture 3" descr="C:\Documents and Settings\leeca\Local Settings\Temporary Internet Files\Content.IE5\IB208NLC\MC900382592[1].jpg"/>
          <p:cNvPicPr>
            <a:picLocks noChangeAspect="1" noChangeArrowheads="1"/>
          </p:cNvPicPr>
          <p:nvPr/>
        </p:nvPicPr>
        <p:blipFill>
          <a:blip r:embed="rId6" cstate="print"/>
          <a:srcRect/>
          <a:stretch>
            <a:fillRect/>
          </a:stretch>
        </p:blipFill>
        <p:spPr bwMode="auto">
          <a:xfrm>
            <a:off x="5410200" y="4648200"/>
            <a:ext cx="1447800" cy="14478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4"/>
                                        </p:tgtEl>
                                        <p:attrNameLst>
                                          <p:attrName>style.visibility</p:attrName>
                                        </p:attrNameLst>
                                      </p:cBhvr>
                                      <p:to>
                                        <p:strVal val="visible"/>
                                      </p:to>
                                    </p:set>
                                    <p:animEffect transition="in" filter="blinds(horizontal)">
                                      <p:cBhvr>
                                        <p:cTn id="7" dur="500"/>
                                        <p:tgtEl>
                                          <p:spTgt spid="4"/>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0" y="0"/>
          <a:ext cx="2362200" cy="3068161"/>
        </p:xfrm>
        <a:graphic>
          <a:graphicData uri="http://schemas.openxmlformats.org/presentationml/2006/ole">
            <p:oleObj spid="_x0000_s78850" name="Document" r:id="rId3" imgW="5965422" imgH="7738096" progId="Word.Document.12">
              <p:embed/>
            </p:oleObj>
          </a:graphicData>
        </a:graphic>
      </p:graphicFrame>
      <p:sp>
        <p:nvSpPr>
          <p:cNvPr id="3" name="Down Arrow 2"/>
          <p:cNvSpPr/>
          <p:nvPr/>
        </p:nvSpPr>
        <p:spPr>
          <a:xfrm rot="10800000">
            <a:off x="762000" y="3048000"/>
            <a:ext cx="762000" cy="685800"/>
          </a:xfrm>
          <a:prstGeom prst="down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TextBox 3"/>
          <p:cNvSpPr txBox="1"/>
          <p:nvPr/>
        </p:nvSpPr>
        <p:spPr>
          <a:xfrm>
            <a:off x="0" y="3886200"/>
            <a:ext cx="2438400" cy="830997"/>
          </a:xfrm>
          <a:prstGeom prst="rect">
            <a:avLst/>
          </a:prstGeom>
          <a:solidFill>
            <a:schemeClr val="accent5">
              <a:lumMod val="60000"/>
              <a:lumOff val="40000"/>
            </a:schemeClr>
          </a:solidFill>
        </p:spPr>
        <p:txBody>
          <a:bodyPr wrap="square" rtlCol="0">
            <a:spAutoFit/>
          </a:bodyPr>
          <a:lstStyle/>
          <a:p>
            <a:pPr algn="ctr"/>
            <a:r>
              <a:rPr lang="en-US" sz="2400" dirty="0" smtClean="0"/>
              <a:t>Close the Loop at</a:t>
            </a:r>
          </a:p>
          <a:p>
            <a:pPr algn="ctr"/>
            <a:r>
              <a:rPr lang="en-US" sz="2400" u="sng" dirty="0" smtClean="0">
                <a:solidFill>
                  <a:srgbClr val="C00000"/>
                </a:solidFill>
              </a:rPr>
              <a:t>Program level</a:t>
            </a:r>
            <a:endParaRPr lang="en-US" sz="2400" u="sng" dirty="0">
              <a:solidFill>
                <a:srgbClr val="C00000"/>
              </a:solidFill>
            </a:endParaRPr>
          </a:p>
        </p:txBody>
      </p:sp>
      <p:pic>
        <p:nvPicPr>
          <p:cNvPr id="5" name="Picture 4" descr="C:\Documents and Settings\leeca\Local Settings\Temporary Internet Files\Content.IE5\FO9UAGWW\MC900438000[1].wmf"/>
          <p:cNvPicPr>
            <a:picLocks noChangeAspect="1" noChangeArrowheads="1"/>
          </p:cNvPicPr>
          <p:nvPr/>
        </p:nvPicPr>
        <p:blipFill>
          <a:blip r:embed="rId4" cstate="print"/>
          <a:srcRect/>
          <a:stretch>
            <a:fillRect/>
          </a:stretch>
        </p:blipFill>
        <p:spPr bwMode="auto">
          <a:xfrm rot="3776918">
            <a:off x="914400" y="4876800"/>
            <a:ext cx="1341882" cy="914400"/>
          </a:xfrm>
          <a:prstGeom prst="rect">
            <a:avLst/>
          </a:prstGeom>
          <a:noFill/>
        </p:spPr>
      </p:pic>
      <p:graphicFrame>
        <p:nvGraphicFramePr>
          <p:cNvPr id="8" name="Object 7"/>
          <p:cNvGraphicFramePr>
            <a:graphicFrameLocks noChangeAspect="1"/>
          </p:cNvGraphicFramePr>
          <p:nvPr/>
        </p:nvGraphicFramePr>
        <p:xfrm>
          <a:off x="2590800" y="0"/>
          <a:ext cx="6553200" cy="6858000"/>
        </p:xfrm>
        <a:graphic>
          <a:graphicData uri="http://schemas.openxmlformats.org/presentationml/2006/ole">
            <p:oleObj spid="_x0000_s78852" name="Document" r:id="rId5" imgW="5946345" imgH="8190865" progId="Word.Document.12">
              <p:embed/>
            </p:oleObj>
          </a:graphicData>
        </a:graphic>
      </p:graphicFrame>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5"/>
                                        </p:tgtEl>
                                        <p:attrNameLst>
                                          <p:attrName>style.visibility</p:attrName>
                                        </p:attrNameLst>
                                      </p:cBhvr>
                                      <p:to>
                                        <p:strVal val="visible"/>
                                      </p:to>
                                    </p:set>
                                    <p:animEffect transition="in" filter="blinds(horizontal)">
                                      <p:cBhvr>
                                        <p:cTn id="7" dur="500"/>
                                        <p:tgtEl>
                                          <p:spTgt spid="5"/>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nvGraphicFramePr>
        <p:xfrm>
          <a:off x="109300" y="381000"/>
          <a:ext cx="8853323" cy="6172200"/>
        </p:xfrm>
        <a:graphic>
          <a:graphicData uri="http://schemas.openxmlformats.org/presentationml/2006/ole">
            <p:oleObj spid="_x0000_s39938" name="Document" r:id="rId3" imgW="9518313" imgH="6696309" progId="Word.Document.12">
              <p:embed/>
            </p:oleObj>
          </a:graphicData>
        </a:graphic>
      </p:graphicFrame>
      <p:sp>
        <p:nvSpPr>
          <p:cNvPr id="5" name="TextBox 4"/>
          <p:cNvSpPr txBox="1"/>
          <p:nvPr/>
        </p:nvSpPr>
        <p:spPr>
          <a:xfrm>
            <a:off x="685800" y="6396335"/>
            <a:ext cx="6858000" cy="461665"/>
          </a:xfrm>
          <a:prstGeom prst="rect">
            <a:avLst/>
          </a:prstGeom>
          <a:solidFill>
            <a:schemeClr val="accent5">
              <a:lumMod val="60000"/>
              <a:lumOff val="40000"/>
            </a:schemeClr>
          </a:solidFill>
        </p:spPr>
        <p:txBody>
          <a:bodyPr wrap="square" rtlCol="0">
            <a:spAutoFit/>
          </a:bodyPr>
          <a:lstStyle/>
          <a:p>
            <a:pPr algn="ctr"/>
            <a:r>
              <a:rPr lang="en-US" sz="2400" dirty="0" smtClean="0"/>
              <a:t>Supplementary Information  for Closing the Loop</a:t>
            </a:r>
            <a:endParaRPr lang="en-US" sz="2400" u="sng" dirty="0">
              <a:solidFill>
                <a:srgbClr val="C00000"/>
              </a:solidFill>
            </a:endParaRPr>
          </a:p>
        </p:txBody>
      </p:sp>
      <p:pic>
        <p:nvPicPr>
          <p:cNvPr id="6" name="Picture 5" descr="C:\Documents and Settings\leeca\Local Settings\Temporary Internet Files\Content.IE5\FO9UAGWW\MC900438000[1].wmf"/>
          <p:cNvPicPr>
            <a:picLocks noChangeAspect="1" noChangeArrowheads="1"/>
          </p:cNvPicPr>
          <p:nvPr/>
        </p:nvPicPr>
        <p:blipFill>
          <a:blip r:embed="rId4" cstate="print"/>
          <a:srcRect/>
          <a:stretch>
            <a:fillRect/>
          </a:stretch>
        </p:blipFill>
        <p:spPr bwMode="auto">
          <a:xfrm>
            <a:off x="7620000" y="5943600"/>
            <a:ext cx="1341882" cy="914400"/>
          </a:xfrm>
          <a:prstGeom prst="rect">
            <a:avLst/>
          </a:prstGeom>
          <a:noFill/>
        </p:spPr>
      </p:pic>
    </p:spTree>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3" presetClass="entr" presetSubtype="10" fill="hold" nodeType="clickEffect">
                                  <p:stCondLst>
                                    <p:cond delay="0"/>
                                  </p:stCondLst>
                                  <p:childTnLst>
                                    <p:set>
                                      <p:cBhvr>
                                        <p:cTn id="6" dur="1" fill="hold">
                                          <p:stCondLst>
                                            <p:cond delay="0"/>
                                          </p:stCondLst>
                                        </p:cTn>
                                        <p:tgtEl>
                                          <p:spTgt spid="6"/>
                                        </p:tgtEl>
                                        <p:attrNameLst>
                                          <p:attrName>style.visibility</p:attrName>
                                        </p:attrNameLst>
                                      </p:cBhvr>
                                      <p:to>
                                        <p:strVal val="visible"/>
                                      </p:to>
                                    </p:set>
                                    <p:animEffect transition="in" filter="blinds(horizontal)">
                                      <p:cBhvr>
                                        <p:cTn id="7" dur="500"/>
                                        <p:tgtEl>
                                          <p:spTgt spid="6"/>
                                        </p:tgtEl>
                                      </p:cBhvr>
                                    </p:animEffect>
                                  </p:childTnLst>
                                </p:cTn>
                              </p:par>
                            </p:childTnLst>
                          </p:cTn>
                        </p:par>
                      </p:childTnLst>
                    </p:cTn>
                  </p:par>
                </p:childTnLst>
              </p:cTn>
              <p:prevCondLst>
                <p:cond evt="onPrev" delay="0">
                  <p:tgtEl>
                    <p:sldTgt/>
                  </p:tgtEl>
                </p:cond>
              </p:prevCondLst>
              <p:nextCondLst>
                <p:cond evt="onNext" delay="0">
                  <p:tgtEl>
                    <p:sldTgt/>
                  </p:tgtEl>
                </p:cond>
              </p:nextCondLst>
            </p:seq>
          </p:childTnLst>
        </p:cTn>
      </p:par>
    </p:tnLst>
  </p:timing>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609600" y="2362200"/>
            <a:ext cx="8153400" cy="175260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cap="none" dirty="0" smtClean="0">
                <a:solidFill>
                  <a:srgbClr val="FF0000"/>
                </a:solidFill>
              </a:rPr>
              <a:t>Key Question:</a:t>
            </a:r>
            <a:r>
              <a:rPr lang="en-US" cap="none" dirty="0" smtClean="0"/>
              <a:t/>
            </a:r>
            <a:br>
              <a:rPr lang="en-US" cap="none" dirty="0" smtClean="0"/>
            </a:br>
            <a:r>
              <a:rPr lang="en-US" cap="none" dirty="0" smtClean="0"/>
              <a:t>What are our major achievements in closing the loop?</a:t>
            </a:r>
            <a:br>
              <a:rPr lang="en-US" cap="none" dirty="0" smtClean="0"/>
            </a:b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Content Placeholder 3"/>
          <p:cNvGraphicFramePr>
            <a:graphicFrameLocks noChangeAspect="1"/>
          </p:cNvGraphicFramePr>
          <p:nvPr>
            <p:ph idx="1"/>
          </p:nvPr>
        </p:nvGraphicFramePr>
        <p:xfrm>
          <a:off x="228600" y="0"/>
          <a:ext cx="8686800" cy="6629400"/>
        </p:xfrm>
        <a:graphic>
          <a:graphicData uri="http://schemas.openxmlformats.org/presentationml/2006/ole">
            <p:oleObj spid="_x0000_s2050" name="Document" r:id="rId3" imgW="9141751" imgH="6717232" progId="Word.Document.12">
              <p:embed/>
            </p:oleObj>
          </a:graphicData>
        </a:graphic>
      </p:graphicFrame>
    </p:spTree>
  </p:cSld>
  <p:clrMapOvr>
    <a:masterClrMapping/>
  </p:clrMapOvr>
  <p:timing>
    <p:tnLst>
      <p:par>
        <p:cTn id="1" dur="indefinite" restart="never" nodeType="tmRoot"/>
      </p:par>
    </p:tnLst>
  </p:timing>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686800" cy="7602081"/>
          </a:xfrm>
          <a:prstGeom prst="rect">
            <a:avLst/>
          </a:prstGeom>
          <a:noFill/>
        </p:spPr>
        <p:txBody>
          <a:bodyPr wrap="square" rtlCol="0">
            <a:spAutoFit/>
          </a:bodyPr>
          <a:lstStyle/>
          <a:p>
            <a:r>
              <a:rPr lang="en-US" sz="2400" dirty="0" smtClean="0">
                <a:solidFill>
                  <a:srgbClr val="C00000"/>
                </a:solidFill>
              </a:rPr>
              <a:t>Some Examples:</a:t>
            </a:r>
          </a:p>
          <a:p>
            <a:endParaRPr lang="en-US" sz="2400" dirty="0" smtClean="0">
              <a:solidFill>
                <a:srgbClr val="C00000"/>
              </a:solidFill>
            </a:endParaRPr>
          </a:p>
          <a:p>
            <a:pPr>
              <a:buFont typeface="Wingdings" pitchFamily="2" charset="2"/>
              <a:buChar char="Ø"/>
            </a:pPr>
            <a:r>
              <a:rPr lang="en-US" sz="2400" dirty="0" smtClean="0"/>
              <a:t>We </a:t>
            </a:r>
            <a:r>
              <a:rPr lang="en-US" sz="2400" u="sng" dirty="0" smtClean="0"/>
              <a:t>realigned the curriculum of our two Business Statistics courses </a:t>
            </a:r>
            <a:r>
              <a:rPr lang="en-US" sz="2400" dirty="0" smtClean="0"/>
              <a:t>to address the conflicting student performance issue in two courses. </a:t>
            </a:r>
            <a:r>
              <a:rPr lang="en-US" sz="2400" dirty="0" smtClean="0">
                <a:solidFill>
                  <a:srgbClr val="FF0000"/>
                </a:solidFill>
              </a:rPr>
              <a:t>Result:  We bridged the student performance gap in these two courses.</a:t>
            </a:r>
          </a:p>
          <a:p>
            <a:pPr>
              <a:buFont typeface="Wingdings" pitchFamily="2" charset="2"/>
              <a:buChar char="Ø"/>
            </a:pPr>
            <a:endParaRPr lang="en-US" sz="2400" dirty="0" smtClean="0"/>
          </a:p>
          <a:p>
            <a:pPr>
              <a:buFont typeface="Wingdings" pitchFamily="2" charset="2"/>
              <a:buChar char="Ø"/>
            </a:pPr>
            <a:r>
              <a:rPr lang="en-US" sz="2400" dirty="0" smtClean="0"/>
              <a:t>We </a:t>
            </a:r>
            <a:r>
              <a:rPr lang="en-US" sz="2400" u="sng" dirty="0" smtClean="0"/>
              <a:t>launched a required zero-credit course </a:t>
            </a:r>
            <a:r>
              <a:rPr lang="en-US" sz="2400" dirty="0" smtClean="0"/>
              <a:t>to create incentives for our students to take the ETS exam seriously and provide a chance for students to review and retain the discipline knowledge before their graduation.  </a:t>
            </a:r>
            <a:r>
              <a:rPr lang="en-US" sz="2400" dirty="0" smtClean="0">
                <a:solidFill>
                  <a:srgbClr val="FF0000"/>
                </a:solidFill>
              </a:rPr>
              <a:t>Result: We observed improvement in students’ ETS performance.</a:t>
            </a:r>
          </a:p>
          <a:p>
            <a:pPr>
              <a:buFont typeface="Wingdings" pitchFamily="2" charset="2"/>
              <a:buChar char="Ø"/>
            </a:pPr>
            <a:endParaRPr lang="en-US" sz="2400" dirty="0" smtClean="0"/>
          </a:p>
          <a:p>
            <a:pPr>
              <a:buFont typeface="Wingdings" pitchFamily="2" charset="2"/>
              <a:buChar char="Ø"/>
            </a:pPr>
            <a:r>
              <a:rPr lang="en-US" sz="2400" dirty="0" smtClean="0"/>
              <a:t>In the capstone course (MGM490) the new instructor </a:t>
            </a:r>
            <a:r>
              <a:rPr lang="en-US" sz="2400" u="sng" dirty="0" smtClean="0"/>
              <a:t>adopted more case studies </a:t>
            </a:r>
            <a:r>
              <a:rPr lang="en-US" sz="2400" dirty="0" smtClean="0"/>
              <a:t>to improve the students' critical and integrative thinking.  </a:t>
            </a:r>
            <a:r>
              <a:rPr lang="en-US" sz="2400" dirty="0" smtClean="0">
                <a:solidFill>
                  <a:srgbClr val="FF0000"/>
                </a:solidFill>
              </a:rPr>
              <a:t>Result: The volatility of student performance  in goal 1 was reduced and student performance was improved.</a:t>
            </a:r>
          </a:p>
          <a:p>
            <a:pPr>
              <a:buFont typeface="Wingdings" pitchFamily="2" charset="2"/>
              <a:buChar char="Ø"/>
            </a:pPr>
            <a:endParaRPr lang="en-US" sz="2400" b="1" dirty="0" smtClean="0"/>
          </a:p>
          <a:p>
            <a:pPr>
              <a:buFont typeface="Wingdings" pitchFamily="2" charset="2"/>
              <a:buChar char="Ø"/>
            </a:pPr>
            <a:endParaRPr lang="en-US" sz="2400" b="1" dirty="0" smtClean="0"/>
          </a:p>
          <a:p>
            <a:pPr>
              <a:buFont typeface="Wingdings" pitchFamily="2" charset="2"/>
              <a:buChar char="Ø"/>
            </a:pPr>
            <a:endParaRPr lang="en-US" sz="3200" dirty="0" smtClean="0"/>
          </a:p>
        </p:txBody>
      </p:sp>
    </p:spTree>
  </p:cSld>
  <p:clrMapOvr>
    <a:masterClrMapping/>
  </p:clrMapOvr>
  <p:timing>
    <p:tnLst>
      <p:par>
        <p:cTn id="1" dur="indefinite" restart="never" nodeType="tmRoot"/>
      </p:par>
    </p:tnLst>
  </p:timing>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686800" cy="7109639"/>
          </a:xfrm>
          <a:prstGeom prst="rect">
            <a:avLst/>
          </a:prstGeom>
          <a:noFill/>
        </p:spPr>
        <p:txBody>
          <a:bodyPr wrap="square" rtlCol="0">
            <a:spAutoFit/>
          </a:bodyPr>
          <a:lstStyle/>
          <a:p>
            <a:r>
              <a:rPr lang="en-US" sz="2400" dirty="0" smtClean="0">
                <a:solidFill>
                  <a:srgbClr val="C00000"/>
                </a:solidFill>
              </a:rPr>
              <a:t>More  Examples:</a:t>
            </a:r>
          </a:p>
          <a:p>
            <a:endParaRPr lang="en-US" sz="1400" dirty="0" smtClean="0">
              <a:solidFill>
                <a:srgbClr val="C00000"/>
              </a:solidFill>
            </a:endParaRPr>
          </a:p>
          <a:p>
            <a:pPr lvl="0">
              <a:buFont typeface="Wingdings" pitchFamily="2" charset="2"/>
              <a:buChar char="Ø"/>
            </a:pPr>
            <a:r>
              <a:rPr lang="en-US" sz="2400" dirty="0" smtClean="0"/>
              <a:t>In the introductory accounting core courses (ACC201 and ACC202), we introduced </a:t>
            </a:r>
            <a:r>
              <a:rPr lang="en-US" sz="2400" u="sng" dirty="0" smtClean="0"/>
              <a:t>online homework management system </a:t>
            </a:r>
            <a:r>
              <a:rPr lang="en-US" sz="2400" dirty="0" smtClean="0"/>
              <a:t>to provide students more practicing opportunities, </a:t>
            </a:r>
            <a:r>
              <a:rPr lang="en-US" sz="2400" u="sng" dirty="0" smtClean="0"/>
              <a:t>changed the textbooks</a:t>
            </a:r>
            <a:r>
              <a:rPr lang="en-US" sz="2400" dirty="0" smtClean="0"/>
              <a:t>, </a:t>
            </a:r>
            <a:r>
              <a:rPr lang="en-US" sz="2400" u="sng" dirty="0" smtClean="0"/>
              <a:t>revised the grading policies </a:t>
            </a:r>
            <a:r>
              <a:rPr lang="en-US" sz="2400" dirty="0" smtClean="0"/>
              <a:t>to bridge the gap between high-performing students and low-performing students, and took actions to </a:t>
            </a:r>
            <a:r>
              <a:rPr lang="en-US" sz="2400" u="sng" dirty="0" smtClean="0"/>
              <a:t>close the cross-sectional gap </a:t>
            </a:r>
            <a:r>
              <a:rPr lang="en-US" sz="2400" dirty="0" smtClean="0"/>
              <a:t>to ensure the consistency in teaching among different instructors. </a:t>
            </a:r>
            <a:r>
              <a:rPr lang="en-US" sz="2400" dirty="0" smtClean="0">
                <a:solidFill>
                  <a:srgbClr val="FF0000"/>
                </a:solidFill>
              </a:rPr>
              <a:t>Result:  Student performance improved consistently.</a:t>
            </a:r>
            <a:endParaRPr lang="en-US" sz="2400" dirty="0" smtClean="0"/>
          </a:p>
          <a:p>
            <a:r>
              <a:rPr lang="en-US" sz="2400" dirty="0" smtClean="0"/>
              <a:t> </a:t>
            </a:r>
          </a:p>
          <a:p>
            <a:pPr lvl="0">
              <a:buFont typeface="Wingdings" pitchFamily="2" charset="2"/>
              <a:buChar char="Ø"/>
            </a:pPr>
            <a:r>
              <a:rPr lang="en-US" sz="2400" dirty="0" smtClean="0"/>
              <a:t>In the Principles of Marketing course (MKT290), students’ performance in the </a:t>
            </a:r>
            <a:r>
              <a:rPr lang="en-US" sz="2400" u="sng" dirty="0" smtClean="0"/>
              <a:t>Marketing Plan </a:t>
            </a:r>
            <a:r>
              <a:rPr lang="en-US" sz="2400" dirty="0" smtClean="0"/>
              <a:t>assignment had been a </a:t>
            </a:r>
            <a:r>
              <a:rPr lang="en-US" sz="2400" u="sng" dirty="0" smtClean="0"/>
              <a:t>weak </a:t>
            </a:r>
            <a:r>
              <a:rPr lang="en-US" sz="2400" dirty="0" smtClean="0"/>
              <a:t>area.  We </a:t>
            </a:r>
            <a:r>
              <a:rPr lang="en-US" sz="2400" b="1" dirty="0" smtClean="0"/>
              <a:t>closed the loop </a:t>
            </a:r>
            <a:r>
              <a:rPr lang="en-US" sz="2400" dirty="0" smtClean="0"/>
              <a:t>by trying several different types of approaches to the marketing plan assignment and finally </a:t>
            </a:r>
            <a:r>
              <a:rPr lang="en-US" sz="2400" b="1" dirty="0" smtClean="0"/>
              <a:t>adopting a new approach </a:t>
            </a:r>
            <a:r>
              <a:rPr lang="en-US" sz="2400" dirty="0" smtClean="0"/>
              <a:t>two years ago. </a:t>
            </a:r>
            <a:r>
              <a:rPr lang="en-US" sz="2400" dirty="0" smtClean="0">
                <a:solidFill>
                  <a:srgbClr val="FF0000"/>
                </a:solidFill>
              </a:rPr>
              <a:t>Result: Since adopting this approach, we have seen a steady improvement in the type of work being produced.  </a:t>
            </a:r>
          </a:p>
          <a:p>
            <a:r>
              <a:rPr lang="en-US" sz="2400" dirty="0" smtClean="0"/>
              <a:t> </a:t>
            </a:r>
            <a:endParaRPr lang="en-US" sz="2400" dirty="0" smtClean="0">
              <a:solidFill>
                <a:srgbClr val="FF0000"/>
              </a:solidFill>
            </a:endParaRPr>
          </a:p>
        </p:txBody>
      </p:sp>
    </p:spTree>
  </p:cSld>
  <p:clrMapOvr>
    <a:masterClrMapping/>
  </p:clrMapOvr>
  <p:timing>
    <p:tnLst>
      <p:par>
        <p:cTn id="1" dur="indefinite" restart="never" nodeType="tmRoot"/>
      </p:par>
    </p:tnLst>
  </p:timing>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228600" y="228600"/>
            <a:ext cx="8686800" cy="3785652"/>
          </a:xfrm>
          <a:prstGeom prst="rect">
            <a:avLst/>
          </a:prstGeom>
          <a:noFill/>
        </p:spPr>
        <p:txBody>
          <a:bodyPr wrap="square" rtlCol="0">
            <a:spAutoFit/>
          </a:bodyPr>
          <a:lstStyle/>
          <a:p>
            <a:r>
              <a:rPr lang="en-US" sz="2400" dirty="0" smtClean="0">
                <a:solidFill>
                  <a:srgbClr val="C00000"/>
                </a:solidFill>
              </a:rPr>
              <a:t> and More ….</a:t>
            </a:r>
          </a:p>
          <a:p>
            <a:r>
              <a:rPr lang="en-US" sz="2400" dirty="0" smtClean="0"/>
              <a:t> </a:t>
            </a:r>
          </a:p>
          <a:p>
            <a:pPr lvl="0">
              <a:buFont typeface="Wingdings" pitchFamily="2" charset="2"/>
              <a:buChar char="Ø"/>
            </a:pPr>
            <a:r>
              <a:rPr lang="en-US" sz="2400" dirty="0" smtClean="0"/>
              <a:t>In MGM 280, the instructors who learned from the fall 2010 assessment results decided to work on enhancing students' skills in dealing with the management functions in organizations through real world examples, videos, cases and in-class discussions. Also, they focused more on the social and ethical context in the environment of the organization.  </a:t>
            </a:r>
            <a:r>
              <a:rPr lang="en-US" sz="2400" dirty="0" smtClean="0">
                <a:solidFill>
                  <a:srgbClr val="FF0000"/>
                </a:solidFill>
              </a:rPr>
              <a:t>Result: These changes result in an improved student performance in spring 2011.</a:t>
            </a:r>
          </a:p>
          <a:p>
            <a:pPr>
              <a:buFont typeface="Wingdings" pitchFamily="2" charset="2"/>
              <a:buChar char="Ø"/>
            </a:pPr>
            <a:endParaRPr lang="en-US" sz="2400" dirty="0" smtClean="0">
              <a:solidFill>
                <a:srgbClr val="FF0000"/>
              </a:solidFill>
            </a:endParaRPr>
          </a:p>
        </p:txBody>
      </p:sp>
    </p:spTree>
  </p:cSld>
  <p:clrMapOvr>
    <a:masterClrMapping/>
  </p:clrMapOvr>
  <p:timing>
    <p:tnLst>
      <p:par>
        <p:cTn id="1" dur="indefinite" restart="never" nodeType="tmRoot"/>
      </p:par>
    </p:tnLst>
  </p:timing>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686800" cy="6678751"/>
          </a:xfrm>
          <a:prstGeom prst="rect">
            <a:avLst/>
          </a:prstGeom>
          <a:noFill/>
        </p:spPr>
        <p:txBody>
          <a:bodyPr wrap="square" rtlCol="0">
            <a:spAutoFit/>
          </a:bodyPr>
          <a:lstStyle/>
          <a:p>
            <a:r>
              <a:rPr lang="en-US" sz="2400" dirty="0" smtClean="0">
                <a:solidFill>
                  <a:srgbClr val="C00000"/>
                </a:solidFill>
              </a:rPr>
              <a:t> Keep going…….</a:t>
            </a:r>
          </a:p>
          <a:p>
            <a:endParaRPr lang="en-US" sz="2000" dirty="0" smtClean="0">
              <a:solidFill>
                <a:srgbClr val="C00000"/>
              </a:solidFill>
            </a:endParaRPr>
          </a:p>
          <a:p>
            <a:pPr lvl="0">
              <a:buFont typeface="Wingdings" pitchFamily="2" charset="2"/>
              <a:buChar char="Ø"/>
            </a:pPr>
            <a:r>
              <a:rPr lang="en-US" sz="2400" dirty="0" smtClean="0"/>
              <a:t>In the Seminar in Professionalism course (BUS388), following the 11% decline of student performance </a:t>
            </a:r>
            <a:r>
              <a:rPr lang="en-US" sz="2400" dirty="0" smtClean="0">
                <a:solidFill>
                  <a:srgbClr val="009900"/>
                </a:solidFill>
              </a:rPr>
              <a:t>in spring 2010 the instructors revised and realigned course content with learning objectives</a:t>
            </a:r>
            <a:r>
              <a:rPr lang="en-US" sz="2400" dirty="0" smtClean="0"/>
              <a:t>. In order to </a:t>
            </a:r>
            <a:r>
              <a:rPr lang="en-US" sz="2400" b="1" dirty="0" smtClean="0"/>
              <a:t>make the course more practical and intellectually challenging</a:t>
            </a:r>
            <a:r>
              <a:rPr lang="en-US" sz="2400" dirty="0" smtClean="0"/>
              <a:t>, the instructor </a:t>
            </a:r>
            <a:r>
              <a:rPr lang="en-US" sz="2400" u="sng" dirty="0" smtClean="0"/>
              <a:t>invited guest speakers </a:t>
            </a:r>
            <a:r>
              <a:rPr lang="en-US" sz="2400" dirty="0" smtClean="0"/>
              <a:t>who talk about various topics including business etiquette, job interview techniques, performance evaluation, internship program, applying for graduate program, etc.  </a:t>
            </a:r>
            <a:r>
              <a:rPr lang="en-US" sz="2400" u="sng" dirty="0" smtClean="0"/>
              <a:t>More writing assignments </a:t>
            </a:r>
            <a:r>
              <a:rPr lang="en-US" sz="2400" dirty="0" smtClean="0"/>
              <a:t>have been given to write about various topics including autobiography, career plan, cover letter, resume, and other topics. Students are also </a:t>
            </a:r>
            <a:r>
              <a:rPr lang="en-US" sz="2400" u="sng" dirty="0" smtClean="0"/>
              <a:t>required to have job interview presentations </a:t>
            </a:r>
            <a:r>
              <a:rPr lang="en-US" sz="2400" dirty="0" smtClean="0"/>
              <a:t>by presenting their personal commercials, and answering job interview questions. Students are encouraged to participate in workshops provided by Career Development Center (CDC). </a:t>
            </a:r>
            <a:r>
              <a:rPr lang="en-US" sz="2400" dirty="0" smtClean="0">
                <a:solidFill>
                  <a:srgbClr val="FF0000"/>
                </a:solidFill>
              </a:rPr>
              <a:t>Result: student performance in this goal improved during fall 2010. </a:t>
            </a:r>
          </a:p>
          <a:p>
            <a:pPr>
              <a:buFont typeface="Wingdings" pitchFamily="2" charset="2"/>
              <a:buChar char="Ø"/>
            </a:pPr>
            <a:endParaRPr lang="en-US" sz="2400" dirty="0" smtClean="0">
              <a:solidFill>
                <a:srgbClr val="FF0000"/>
              </a:solidFill>
            </a:endParaRPr>
          </a:p>
        </p:txBody>
      </p:sp>
    </p:spTree>
  </p:cSld>
  <p:clrMapOvr>
    <a:masterClrMapping/>
  </p:clrMapOvr>
  <p:timing>
    <p:tnLst>
      <p:par>
        <p:cTn id="1" dur="indefinite" restart="never" nodeType="tmRoot"/>
      </p:par>
    </p:tnLst>
  </p:timing>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457200" y="1524000"/>
            <a:ext cx="8305800" cy="1524000"/>
          </a:xfrm>
        </p:spPr>
        <p:style>
          <a:lnRef idx="1">
            <a:schemeClr val="accent1"/>
          </a:lnRef>
          <a:fillRef idx="2">
            <a:schemeClr val="accent1"/>
          </a:fillRef>
          <a:effectRef idx="1">
            <a:schemeClr val="accent1"/>
          </a:effectRef>
          <a:fontRef idx="minor">
            <a:schemeClr val="dk1"/>
          </a:fontRef>
        </p:style>
        <p:txBody>
          <a:bodyPr>
            <a:normAutofit fontScale="90000"/>
          </a:bodyPr>
          <a:lstStyle/>
          <a:p>
            <a:r>
              <a:rPr lang="en-US" sz="4900" cap="none" dirty="0" smtClean="0"/>
              <a:t>Continuous Improvement</a:t>
            </a:r>
            <a:br>
              <a:rPr lang="en-US" sz="4900" cap="none" dirty="0" smtClean="0"/>
            </a:br>
            <a:r>
              <a:rPr lang="en-US" sz="4900" cap="none" dirty="0" smtClean="0"/>
              <a:t>	It never stops ……</a:t>
            </a:r>
            <a:r>
              <a:rPr lang="en-US" cap="none" dirty="0" smtClean="0"/>
              <a:t/>
            </a:r>
            <a:br>
              <a:rPr lang="en-US" cap="none" dirty="0" smtClean="0"/>
            </a:b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Content Placeholder 4"/>
          <p:cNvSpPr>
            <a:spLocks noGrp="1"/>
          </p:cNvSpPr>
          <p:nvPr>
            <p:ph idx="1"/>
          </p:nvPr>
        </p:nvSpPr>
        <p:spPr>
          <a:xfrm>
            <a:off x="457200" y="457200"/>
            <a:ext cx="8229600" cy="6172200"/>
          </a:xfrm>
        </p:spPr>
        <p:txBody>
          <a:bodyPr>
            <a:normAutofit fontScale="55000" lnSpcReduction="20000"/>
          </a:bodyPr>
          <a:lstStyle/>
          <a:p>
            <a:pPr lvl="0">
              <a:buFont typeface="Wingdings" pitchFamily="2" charset="2"/>
              <a:buChar char="Ø"/>
            </a:pPr>
            <a:r>
              <a:rPr lang="en-US" sz="3800" dirty="0" smtClean="0"/>
              <a:t>We are monitoring the assurance of learning results of </a:t>
            </a:r>
            <a:r>
              <a:rPr lang="en-US" sz="3800" u="sng" dirty="0" smtClean="0"/>
              <a:t>Principles of Finance (FIN355) </a:t>
            </a:r>
            <a:r>
              <a:rPr lang="en-US" sz="3800" dirty="0" smtClean="0"/>
              <a:t>to ensure that </a:t>
            </a:r>
            <a:r>
              <a:rPr lang="en-US" sz="3800" b="1" dirty="0" smtClean="0"/>
              <a:t>the cross-sectional gap </a:t>
            </a:r>
            <a:r>
              <a:rPr lang="en-US" sz="3800" dirty="0" smtClean="0"/>
              <a:t>will be closed and the results of assessment will be consistent across sections.</a:t>
            </a:r>
          </a:p>
          <a:p>
            <a:pPr>
              <a:buFont typeface="Wingdings" pitchFamily="2" charset="2"/>
              <a:buChar char="Ø"/>
            </a:pPr>
            <a:endParaRPr lang="en-US" sz="3800" dirty="0" smtClean="0"/>
          </a:p>
          <a:p>
            <a:pPr lvl="0">
              <a:buFont typeface="Wingdings" pitchFamily="2" charset="2"/>
              <a:buChar char="Ø"/>
            </a:pPr>
            <a:r>
              <a:rPr lang="en-US" sz="3800" dirty="0" smtClean="0"/>
              <a:t>We are monitoring </a:t>
            </a:r>
            <a:r>
              <a:rPr lang="en-US" sz="3800" u="sng" dirty="0" smtClean="0"/>
              <a:t>the gap between our students’ ETS performance and the national average </a:t>
            </a:r>
            <a:r>
              <a:rPr lang="en-US" sz="3800" dirty="0" smtClean="0"/>
              <a:t>in the </a:t>
            </a:r>
            <a:r>
              <a:rPr lang="en-US" sz="3800" b="1" dirty="0" smtClean="0"/>
              <a:t>information technology area</a:t>
            </a:r>
            <a:r>
              <a:rPr lang="en-US" sz="3800" dirty="0" smtClean="0"/>
              <a:t>.  According to the opinions of some committee members, </a:t>
            </a:r>
            <a:r>
              <a:rPr lang="en-US" sz="3800" dirty="0" smtClean="0">
                <a:solidFill>
                  <a:srgbClr val="009900"/>
                </a:solidFill>
              </a:rPr>
              <a:t>this gap could be an indicator for curriculum change</a:t>
            </a:r>
            <a:r>
              <a:rPr lang="en-US" sz="3800" dirty="0" smtClean="0"/>
              <a:t> in the information technology area.   </a:t>
            </a:r>
          </a:p>
          <a:p>
            <a:pPr>
              <a:buFont typeface="Wingdings" pitchFamily="2" charset="2"/>
              <a:buChar char="Ø"/>
            </a:pPr>
            <a:endParaRPr lang="en-US" sz="3800" dirty="0" smtClean="0"/>
          </a:p>
          <a:p>
            <a:pPr lvl="0">
              <a:buFont typeface="Wingdings" pitchFamily="2" charset="2"/>
              <a:buChar char="Ø"/>
            </a:pPr>
            <a:r>
              <a:rPr lang="en-US" sz="3800" dirty="0" smtClean="0"/>
              <a:t> We currently research on the </a:t>
            </a:r>
            <a:r>
              <a:rPr lang="en-US" sz="3800" u="sng" dirty="0" smtClean="0"/>
              <a:t>impact of increasing transfer students on our program</a:t>
            </a:r>
            <a:r>
              <a:rPr lang="en-US" sz="3800" dirty="0" smtClean="0"/>
              <a:t>. Some of the assessment committee members are concerned with this impact on our ETS results and </a:t>
            </a:r>
            <a:r>
              <a:rPr lang="en-US" sz="3800" dirty="0" smtClean="0">
                <a:solidFill>
                  <a:srgbClr val="009900"/>
                </a:solidFill>
              </a:rPr>
              <a:t>this could be an area that we need for remedial actions if the evidence suggests so</a:t>
            </a:r>
            <a:r>
              <a:rPr lang="en-US" sz="3800" dirty="0" smtClean="0"/>
              <a:t>.  </a:t>
            </a:r>
          </a:p>
          <a:p>
            <a:pPr>
              <a:buFont typeface="Wingdings" pitchFamily="2" charset="2"/>
              <a:buChar char="Ø"/>
            </a:pPr>
            <a:endParaRPr lang="en-US" sz="3800" dirty="0" smtClean="0"/>
          </a:p>
          <a:p>
            <a:pPr lvl="0">
              <a:buFont typeface="Wingdings" pitchFamily="2" charset="2"/>
              <a:buChar char="Ø"/>
            </a:pPr>
            <a:r>
              <a:rPr lang="en-US" sz="3800" dirty="0" smtClean="0"/>
              <a:t>Some committee members expressed their concern regarding the </a:t>
            </a:r>
            <a:r>
              <a:rPr lang="en-US" sz="3800" u="sng" dirty="0" smtClean="0"/>
              <a:t>workload for the instructor in teaching business ethics (BUS 203)</a:t>
            </a:r>
            <a:r>
              <a:rPr lang="en-US" sz="3800" dirty="0" smtClean="0"/>
              <a:t>. We need to </a:t>
            </a:r>
            <a:r>
              <a:rPr lang="en-US" sz="3800" dirty="0" smtClean="0">
                <a:solidFill>
                  <a:srgbClr val="009900"/>
                </a:solidFill>
              </a:rPr>
              <a:t>examine this workload issue </a:t>
            </a:r>
            <a:r>
              <a:rPr lang="en-US" sz="3800" dirty="0" smtClean="0"/>
              <a:t>to ensure that our learning goal can be addressed.   </a:t>
            </a:r>
          </a:p>
          <a:p>
            <a:pPr>
              <a:buNone/>
            </a:pPr>
            <a:endParaRPr lang="en-US" sz="3800" dirty="0" smtClean="0"/>
          </a:p>
          <a:p>
            <a:endParaRPr lang="en-US" dirty="0"/>
          </a:p>
        </p:txBody>
      </p:sp>
    </p:spTree>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p:txBody>
          <a:bodyPr/>
          <a:lstStyle/>
          <a:p>
            <a:r>
              <a:rPr lang="en-US" b="1" dirty="0" smtClean="0"/>
              <a:t>Planned Changes in the Future</a:t>
            </a:r>
            <a:endParaRPr lang="en-US" b="1" dirty="0"/>
          </a:p>
        </p:txBody>
      </p:sp>
      <p:sp>
        <p:nvSpPr>
          <p:cNvPr id="5" name="Content Placeholder 4"/>
          <p:cNvSpPr>
            <a:spLocks noGrp="1"/>
          </p:cNvSpPr>
          <p:nvPr>
            <p:ph idx="1"/>
          </p:nvPr>
        </p:nvSpPr>
        <p:spPr/>
        <p:txBody>
          <a:bodyPr>
            <a:normAutofit fontScale="85000" lnSpcReduction="10000"/>
          </a:bodyPr>
          <a:lstStyle/>
          <a:p>
            <a:pPr lvl="0">
              <a:buFont typeface="Wingdings" pitchFamily="2" charset="2"/>
              <a:buChar char="Ø"/>
            </a:pPr>
            <a:r>
              <a:rPr lang="en-US" dirty="0" smtClean="0"/>
              <a:t>We plan to </a:t>
            </a:r>
            <a:r>
              <a:rPr lang="en-US" dirty="0" smtClean="0">
                <a:solidFill>
                  <a:srgbClr val="009900"/>
                </a:solidFill>
              </a:rPr>
              <a:t>prolong the assurance of learning cycle from per-semester basis to per-year basis</a:t>
            </a:r>
            <a:r>
              <a:rPr lang="en-US" dirty="0" smtClean="0"/>
              <a:t>.  In the future, the assurance of learning process will be done </a:t>
            </a:r>
            <a:r>
              <a:rPr lang="en-US" u="sng" dirty="0" smtClean="0"/>
              <a:t>in the spring semester only </a:t>
            </a:r>
            <a:r>
              <a:rPr lang="en-US" dirty="0" smtClean="0"/>
              <a:t>every year in conjunction with the department-level assessment required by the Middle-State Accreditation.  </a:t>
            </a:r>
          </a:p>
          <a:p>
            <a:pPr lvl="0">
              <a:buFont typeface="Wingdings" pitchFamily="2" charset="2"/>
              <a:buChar char="Ø"/>
            </a:pPr>
            <a:endParaRPr lang="en-US" dirty="0" smtClean="0"/>
          </a:p>
          <a:p>
            <a:pPr lvl="0">
              <a:buFont typeface="Wingdings" pitchFamily="2" charset="2"/>
              <a:buChar char="Ø"/>
            </a:pPr>
            <a:r>
              <a:rPr lang="en-US" dirty="0" smtClean="0"/>
              <a:t>Also, </a:t>
            </a:r>
            <a:r>
              <a:rPr lang="en-US" dirty="0" smtClean="0">
                <a:solidFill>
                  <a:srgbClr val="009900"/>
                </a:solidFill>
              </a:rPr>
              <a:t>the current ten learning goals will be reduced and streamlined in the near future</a:t>
            </a:r>
            <a:r>
              <a:rPr lang="en-US" dirty="0" smtClean="0"/>
              <a:t>.  To do so will be helpful for controlling the workload of the committee and faculty.   </a:t>
            </a:r>
          </a:p>
          <a:p>
            <a:endParaRPr lang="en-US" dirty="0"/>
          </a:p>
        </p:txBody>
      </p:sp>
    </p:spTree>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2362200" y="3048000"/>
            <a:ext cx="4495800" cy="99060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en-US" sz="6000" cap="none" dirty="0" smtClean="0">
                <a:solidFill>
                  <a:srgbClr val="00B050"/>
                </a:solidFill>
              </a:rPr>
              <a:t>Our Strengths</a:t>
            </a: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2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990600"/>
            <a:ext cx="8686800" cy="6001643"/>
          </a:xfrm>
          <a:prstGeom prst="rect">
            <a:avLst/>
          </a:prstGeom>
          <a:noFill/>
        </p:spPr>
        <p:txBody>
          <a:bodyPr wrap="square" rtlCol="0">
            <a:spAutoFit/>
          </a:bodyPr>
          <a:lstStyle/>
          <a:p>
            <a:pPr>
              <a:buFont typeface="Wingdings" pitchFamily="2" charset="2"/>
              <a:buChar char="Ø"/>
            </a:pPr>
            <a:r>
              <a:rPr lang="en-US" sz="3200" b="1" dirty="0" smtClean="0">
                <a:solidFill>
                  <a:srgbClr val="00B050"/>
                </a:solidFill>
              </a:rPr>
              <a:t>Strong support from faculty and administration for Assurance of Learning </a:t>
            </a:r>
          </a:p>
          <a:p>
            <a:pPr lvl="1">
              <a:buFont typeface="Wingdings" pitchFamily="2" charset="2"/>
              <a:buChar char="Ø"/>
            </a:pPr>
            <a:endParaRPr lang="en-US" sz="3200" b="1" dirty="0" smtClean="0"/>
          </a:p>
          <a:p>
            <a:pPr lvl="1">
              <a:buFont typeface="Wingdings" pitchFamily="2" charset="2"/>
              <a:buChar char="§"/>
            </a:pPr>
            <a:r>
              <a:rPr lang="en-US" sz="3200" b="1" dirty="0" smtClean="0"/>
              <a:t>All faculty participate in the process.</a:t>
            </a:r>
          </a:p>
          <a:p>
            <a:pPr lvl="1">
              <a:buFont typeface="Wingdings" pitchFamily="2" charset="2"/>
              <a:buChar char="§"/>
            </a:pPr>
            <a:endParaRPr lang="en-US" sz="3200" b="1" dirty="0" smtClean="0"/>
          </a:p>
          <a:p>
            <a:pPr lvl="1">
              <a:buFont typeface="Wingdings" pitchFamily="2" charset="2"/>
              <a:buChar char="§"/>
            </a:pPr>
            <a:r>
              <a:rPr lang="en-US" sz="3200" b="1" dirty="0" smtClean="0"/>
              <a:t>Faculty are aware of the importance of assurance of learning.</a:t>
            </a:r>
          </a:p>
          <a:p>
            <a:pPr lvl="1"/>
            <a:endParaRPr lang="en-US" sz="3200" b="1" dirty="0" smtClean="0">
              <a:solidFill>
                <a:srgbClr val="009900"/>
              </a:solidFill>
            </a:endParaRPr>
          </a:p>
          <a:p>
            <a:endParaRPr lang="en-US" sz="3200" b="1" dirty="0" smtClean="0"/>
          </a:p>
          <a:p>
            <a:endParaRPr lang="en-US" sz="3200" b="1" dirty="0" smtClean="0"/>
          </a:p>
          <a:p>
            <a:pPr>
              <a:buFont typeface="Wingdings" pitchFamily="2" charset="2"/>
              <a:buChar char="Ø"/>
            </a:pPr>
            <a:endParaRPr lang="en-US" sz="3200" b="1" dirty="0" smtClean="0"/>
          </a:p>
          <a:p>
            <a:pPr>
              <a:buFont typeface="Wingdings" pitchFamily="2" charset="2"/>
              <a:buChar char="Ø"/>
            </a:pPr>
            <a:endParaRPr lang="en-US" sz="3200" b="1" dirty="0" smtClean="0"/>
          </a:p>
        </p:txBody>
      </p:sp>
    </p:spTree>
  </p:cSld>
  <p:clrMapOvr>
    <a:masterClrMapping/>
  </p:clrMapOvr>
  <p:timing>
    <p:tnLst>
      <p:par>
        <p:cTn id="1" dur="indefinite" restart="never" nodeType="tmRoot"/>
      </p:par>
    </p:tnLst>
  </p:timing>
</p:sld>
</file>

<file path=ppt/slides/slide2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686800" cy="7355860"/>
          </a:xfrm>
          <a:prstGeom prst="rect">
            <a:avLst/>
          </a:prstGeom>
          <a:noFill/>
        </p:spPr>
        <p:txBody>
          <a:bodyPr wrap="square" rtlCol="0">
            <a:spAutoFit/>
          </a:bodyPr>
          <a:lstStyle/>
          <a:p>
            <a:pPr>
              <a:buFont typeface="Wingdings" pitchFamily="2" charset="2"/>
              <a:buChar char="Ø"/>
            </a:pPr>
            <a:r>
              <a:rPr lang="en-US" sz="3200" b="1" dirty="0" smtClean="0">
                <a:solidFill>
                  <a:srgbClr val="009900"/>
                </a:solidFill>
              </a:rPr>
              <a:t>Effective feedback system in providing feedbacks for closing the loop.  </a:t>
            </a:r>
          </a:p>
          <a:p>
            <a:endParaRPr lang="en-US" sz="2800" b="1" dirty="0" smtClean="0">
              <a:solidFill>
                <a:srgbClr val="009900"/>
              </a:solidFill>
            </a:endParaRPr>
          </a:p>
          <a:p>
            <a:pPr lvl="1">
              <a:buFont typeface="Wingdings" pitchFamily="2" charset="2"/>
              <a:buChar char="§"/>
            </a:pPr>
            <a:r>
              <a:rPr lang="en-US" sz="2800" b="1" dirty="0" smtClean="0"/>
              <a:t>Issues are communicated in a </a:t>
            </a:r>
            <a:r>
              <a:rPr lang="en-US" sz="2800" b="1" u="sng" dirty="0" smtClean="0"/>
              <a:t>timely manner </a:t>
            </a:r>
            <a:r>
              <a:rPr lang="en-US" sz="2800" b="1" dirty="0" smtClean="0"/>
              <a:t>via Form B with department chairs and reviewed by teaching faculty to brainstorm solutions for continuous improvement.  </a:t>
            </a:r>
          </a:p>
          <a:p>
            <a:pPr>
              <a:buFont typeface="Wingdings" pitchFamily="2" charset="2"/>
              <a:buChar char="Ø"/>
            </a:pPr>
            <a:endParaRPr lang="en-US" sz="3200" b="1" dirty="0" smtClean="0">
              <a:solidFill>
                <a:srgbClr val="009900"/>
              </a:solidFill>
            </a:endParaRPr>
          </a:p>
          <a:p>
            <a:pPr lvl="1">
              <a:buFont typeface="Wingdings" pitchFamily="2" charset="2"/>
              <a:buChar char="§"/>
            </a:pPr>
            <a:r>
              <a:rPr lang="en-US" sz="2800" b="1" dirty="0" smtClean="0"/>
              <a:t>According to the assessment output, we have identified our weaknesses in course level, goal level, and program level, and strived for continuous improvement.  It shows that </a:t>
            </a:r>
            <a:r>
              <a:rPr lang="en-US" sz="2800" b="1" u="sng" dirty="0" smtClean="0"/>
              <a:t>our system is effective </a:t>
            </a:r>
            <a:r>
              <a:rPr lang="en-US" sz="2800" b="1" dirty="0" smtClean="0"/>
              <a:t>in closing the loop.</a:t>
            </a:r>
          </a:p>
          <a:p>
            <a:pPr>
              <a:buFont typeface="Wingdings" pitchFamily="2" charset="2"/>
              <a:buChar char="Ø"/>
            </a:pPr>
            <a:endParaRPr lang="en-US" sz="3200" b="1" dirty="0" smtClean="0"/>
          </a:p>
          <a:p>
            <a:pPr>
              <a:buFont typeface="Wingdings" pitchFamily="2" charset="2"/>
              <a:buChar char="Ø"/>
            </a:pPr>
            <a:endParaRPr lang="en-US" sz="3200" b="1" dirty="0" smtClean="0"/>
          </a:p>
          <a:p>
            <a:pPr>
              <a:buFont typeface="Wingdings" pitchFamily="2" charset="2"/>
              <a:buChar char="Ø"/>
            </a:pPr>
            <a:endParaRPr lang="en-US" sz="3200" b="1" dirty="0" smtClean="0"/>
          </a:p>
        </p:txBody>
      </p:sp>
    </p:spTree>
  </p:cSld>
  <p:clrMapOvr>
    <a:masterClrMapping/>
  </p:clrMapOvr>
  <p:timing>
    <p:tnLst>
      <p:par>
        <p:cTn id="1" dur="indefinite" restart="never" nodeType="tmRoot"/>
      </p:par>
    </p:tn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4" name="Object 3"/>
          <p:cNvGraphicFramePr>
            <a:graphicFrameLocks noChangeAspect="1"/>
          </p:cNvGraphicFramePr>
          <p:nvPr/>
        </p:nvGraphicFramePr>
        <p:xfrm>
          <a:off x="0" y="50800"/>
          <a:ext cx="9144000" cy="6756400"/>
        </p:xfrm>
        <a:graphic>
          <a:graphicData uri="http://schemas.openxmlformats.org/presentationml/2006/ole">
            <p:oleObj spid="_x0000_s3074" name="Document" r:id="rId3" imgW="9167304" imgH="6773871" progId="Word.Document.12">
              <p:embed/>
            </p:oleObj>
          </a:graphicData>
        </a:graphic>
      </p:graphicFrame>
    </p:spTree>
  </p:cSld>
  <p:clrMapOvr>
    <a:masterClrMapping/>
  </p:clrMapOvr>
  <p:timing>
    <p:tnLst>
      <p:par>
        <p:cTn id="1" dur="indefinite" restart="never" nodeType="tmRoot"/>
      </p:par>
    </p:tnLst>
  </p:timing>
</p:sld>
</file>

<file path=ppt/slides/slide3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itle 3"/>
          <p:cNvSpPr>
            <a:spLocks noGrp="1"/>
          </p:cNvSpPr>
          <p:nvPr>
            <p:ph type="title"/>
          </p:nvPr>
        </p:nvSpPr>
        <p:spPr>
          <a:xfrm>
            <a:off x="1752600" y="1371600"/>
            <a:ext cx="5105400" cy="3505200"/>
          </a:xfrm>
        </p:spPr>
        <p:style>
          <a:lnRef idx="1">
            <a:schemeClr val="accent1"/>
          </a:lnRef>
          <a:fillRef idx="2">
            <a:schemeClr val="accent1"/>
          </a:fillRef>
          <a:effectRef idx="1">
            <a:schemeClr val="accent1"/>
          </a:effectRef>
          <a:fontRef idx="minor">
            <a:schemeClr val="dk1"/>
          </a:fontRef>
        </p:style>
        <p:txBody>
          <a:bodyPr>
            <a:normAutofit fontScale="90000"/>
          </a:bodyPr>
          <a:lstStyle/>
          <a:p>
            <a:pPr algn="ctr"/>
            <a:r>
              <a:rPr lang="en-US" sz="6000" cap="none" dirty="0" smtClean="0">
                <a:solidFill>
                  <a:srgbClr val="FF0000"/>
                </a:solidFill>
              </a:rPr>
              <a:t>Our Weaknesses/ Challenges and Solutions</a:t>
            </a:r>
            <a:r>
              <a:rPr lang="en-US" dirty="0"/>
              <a:t/>
            </a:r>
            <a:br>
              <a:rPr lang="en-US" dirty="0"/>
            </a:br>
            <a:r>
              <a:rPr lang="en-US" dirty="0"/>
              <a:t/>
            </a:r>
            <a:br>
              <a:rPr lang="en-US" dirty="0"/>
            </a:br>
            <a:endParaRPr lang="en-US" dirty="0"/>
          </a:p>
        </p:txBody>
      </p:sp>
    </p:spTree>
  </p:cSld>
  <p:clrMapOvr>
    <a:masterClrMapping/>
  </p:clrMapOvr>
  <p:timing>
    <p:tnLst>
      <p:par>
        <p:cTn id="1" dur="indefinite" restart="never" nodeType="tmRoot"/>
      </p:par>
    </p:tnLst>
  </p:timing>
</p:sld>
</file>

<file path=ppt/slides/slide3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TextBox 3"/>
          <p:cNvSpPr txBox="1"/>
          <p:nvPr/>
        </p:nvSpPr>
        <p:spPr>
          <a:xfrm>
            <a:off x="2590800" y="4876800"/>
            <a:ext cx="4724400" cy="584775"/>
          </a:xfrm>
          <a:prstGeom prst="rect">
            <a:avLst/>
          </a:prstGeom>
          <a:noFill/>
        </p:spPr>
        <p:txBody>
          <a:bodyPr wrap="square" rtlCol="0">
            <a:spAutoFit/>
          </a:bodyPr>
          <a:lstStyle/>
          <a:p>
            <a:pPr algn="ctr"/>
            <a:r>
              <a:rPr lang="en-US" sz="3200" dirty="0" smtClean="0"/>
              <a:t>Assurance of Learning</a:t>
            </a:r>
            <a:endParaRPr lang="en-US" sz="3200" dirty="0"/>
          </a:p>
        </p:txBody>
      </p:sp>
      <p:sp>
        <p:nvSpPr>
          <p:cNvPr id="5" name="TextBox 4"/>
          <p:cNvSpPr txBox="1"/>
          <p:nvPr/>
        </p:nvSpPr>
        <p:spPr>
          <a:xfrm>
            <a:off x="1295400" y="1981200"/>
            <a:ext cx="3124200" cy="646331"/>
          </a:xfrm>
          <a:prstGeom prst="rect">
            <a:avLst/>
          </a:prstGeom>
          <a:noFill/>
        </p:spPr>
        <p:txBody>
          <a:bodyPr wrap="square" rtlCol="0">
            <a:spAutoFit/>
          </a:bodyPr>
          <a:lstStyle/>
          <a:p>
            <a:pPr algn="ctr"/>
            <a:r>
              <a:rPr lang="en-US" sz="3600" dirty="0" smtClean="0"/>
              <a:t>AACSB</a:t>
            </a:r>
            <a:endParaRPr lang="en-US" sz="3600" dirty="0"/>
          </a:p>
        </p:txBody>
      </p:sp>
      <p:sp>
        <p:nvSpPr>
          <p:cNvPr id="6" name="TextBox 5"/>
          <p:cNvSpPr txBox="1"/>
          <p:nvPr/>
        </p:nvSpPr>
        <p:spPr>
          <a:xfrm>
            <a:off x="5029200" y="1905000"/>
            <a:ext cx="3124200" cy="646331"/>
          </a:xfrm>
          <a:prstGeom prst="rect">
            <a:avLst/>
          </a:prstGeom>
          <a:noFill/>
        </p:spPr>
        <p:txBody>
          <a:bodyPr wrap="square" rtlCol="0">
            <a:spAutoFit/>
          </a:bodyPr>
          <a:lstStyle/>
          <a:p>
            <a:pPr algn="ctr"/>
            <a:r>
              <a:rPr lang="en-US" sz="3600" dirty="0" smtClean="0"/>
              <a:t>SUNY</a:t>
            </a:r>
            <a:endParaRPr lang="en-US" sz="3600" dirty="0"/>
          </a:p>
        </p:txBody>
      </p:sp>
      <p:sp>
        <p:nvSpPr>
          <p:cNvPr id="7" name="Left-Up Arrow 6"/>
          <p:cNvSpPr/>
          <p:nvPr/>
        </p:nvSpPr>
        <p:spPr>
          <a:xfrm rot="2661671">
            <a:off x="3530038" y="1881852"/>
            <a:ext cx="2667000" cy="2895600"/>
          </a:xfrm>
          <a:prstGeom prst="leftUpArrow">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8" name="Right Arrow 7"/>
          <p:cNvSpPr/>
          <p:nvPr/>
        </p:nvSpPr>
        <p:spPr>
          <a:xfrm rot="18931473">
            <a:off x="4726104" y="2690226"/>
            <a:ext cx="2140686" cy="1315162"/>
          </a:xfrm>
          <a:prstGeom prst="rightArrow">
            <a:avLst/>
          </a:prstGeom>
          <a:solidFill>
            <a:schemeClr val="accent3">
              <a:lumMod val="60000"/>
              <a:lumOff val="40000"/>
            </a:schemeClr>
          </a:solidFill>
          <a:ln>
            <a:solidFill>
              <a:schemeClr val="accent3"/>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p:cNvSpPr txBox="1"/>
          <p:nvPr/>
        </p:nvSpPr>
        <p:spPr>
          <a:xfrm>
            <a:off x="5181600" y="1143000"/>
            <a:ext cx="2438400" cy="646331"/>
          </a:xfrm>
          <a:prstGeom prst="rect">
            <a:avLst/>
          </a:prstGeom>
          <a:noFill/>
        </p:spPr>
        <p:txBody>
          <a:bodyPr wrap="square" rtlCol="0">
            <a:spAutoFit/>
          </a:bodyPr>
          <a:lstStyle/>
          <a:p>
            <a:pPr algn="ctr"/>
            <a:r>
              <a:rPr lang="en-US" dirty="0" smtClean="0"/>
              <a:t>Middle-State Accreditation</a:t>
            </a:r>
            <a:endParaRPr lang="en-US" dirty="0"/>
          </a:p>
        </p:txBody>
      </p:sp>
    </p:spTree>
  </p:cSld>
  <p:clrMapOvr>
    <a:masterClrMapping/>
  </p:clrMapOvr>
</p:sld>
</file>

<file path=ppt/slides/slide3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686800" cy="7109639"/>
          </a:xfrm>
          <a:prstGeom prst="rect">
            <a:avLst/>
          </a:prstGeom>
          <a:noFill/>
        </p:spPr>
        <p:txBody>
          <a:bodyPr wrap="square" rtlCol="0">
            <a:spAutoFit/>
          </a:bodyPr>
          <a:lstStyle/>
          <a:p>
            <a:pPr>
              <a:buFont typeface="Wingdings" pitchFamily="2" charset="2"/>
              <a:buChar char="Ø"/>
            </a:pPr>
            <a:r>
              <a:rPr lang="en-US" sz="2800" b="1" dirty="0" smtClean="0">
                <a:solidFill>
                  <a:srgbClr val="FF0000"/>
                </a:solidFill>
              </a:rPr>
              <a:t>Resources:</a:t>
            </a:r>
          </a:p>
          <a:p>
            <a:r>
              <a:rPr lang="en-US" sz="2400" dirty="0" smtClean="0"/>
              <a:t>Although assurance of learning is a process driven by faculty, to maintain the current system imposes a tremendous amount of </a:t>
            </a:r>
            <a:r>
              <a:rPr lang="en-US" sz="2400" u="sng" dirty="0" smtClean="0"/>
              <a:t>workload for coordinating  assessment activities and producing the assessment reports </a:t>
            </a:r>
            <a:r>
              <a:rPr lang="en-US" sz="2400" dirty="0" smtClean="0"/>
              <a:t>beyond the ordinary teaching and research workload. </a:t>
            </a:r>
          </a:p>
          <a:p>
            <a:endParaRPr lang="en-US" sz="2400" dirty="0" smtClean="0">
              <a:solidFill>
                <a:srgbClr val="C00000"/>
              </a:solidFill>
            </a:endParaRPr>
          </a:p>
          <a:p>
            <a:r>
              <a:rPr lang="en-US" sz="2400" dirty="0" smtClean="0">
                <a:solidFill>
                  <a:srgbClr val="C00000"/>
                </a:solidFill>
              </a:rPr>
              <a:t>Since the SUNY system just started in 2011 requiring the assessment of students' learning in department level</a:t>
            </a:r>
            <a:r>
              <a:rPr lang="en-US" sz="2400" u="sng" dirty="0" smtClean="0">
                <a:solidFill>
                  <a:srgbClr val="C00000"/>
                </a:solidFill>
              </a:rPr>
              <a:t>, it will be even more challenging in the future to handle with</a:t>
            </a:r>
            <a:r>
              <a:rPr lang="en-US" sz="2400" u="sng" dirty="0" smtClean="0">
                <a:solidFill>
                  <a:srgbClr val="009900"/>
                </a:solidFill>
              </a:rPr>
              <a:t> the dual systems </a:t>
            </a:r>
            <a:r>
              <a:rPr lang="en-US" sz="2400" dirty="0" smtClean="0">
                <a:solidFill>
                  <a:srgbClr val="C00000"/>
                </a:solidFill>
              </a:rPr>
              <a:t>with our limited resources and workforce.</a:t>
            </a:r>
          </a:p>
          <a:p>
            <a:endParaRPr lang="en-US" sz="2000" dirty="0" smtClean="0">
              <a:solidFill>
                <a:srgbClr val="C00000"/>
              </a:solidFill>
            </a:endParaRPr>
          </a:p>
          <a:p>
            <a:r>
              <a:rPr lang="en-US" sz="2800" b="1" u="sng" dirty="0" smtClean="0">
                <a:solidFill>
                  <a:srgbClr val="C00000"/>
                </a:solidFill>
              </a:rPr>
              <a:t>Solution</a:t>
            </a:r>
            <a:r>
              <a:rPr lang="en-US" sz="2800" b="1" dirty="0" smtClean="0">
                <a:solidFill>
                  <a:srgbClr val="C00000"/>
                </a:solidFill>
              </a:rPr>
              <a:t>: </a:t>
            </a:r>
          </a:p>
          <a:p>
            <a:pPr marL="514350" indent="-514350">
              <a:buAutoNum type="arabicPeriod"/>
            </a:pPr>
            <a:r>
              <a:rPr lang="en-US" sz="2800" u="sng" dirty="0" smtClean="0"/>
              <a:t>Streamline</a:t>
            </a:r>
            <a:r>
              <a:rPr lang="en-US" sz="2800" dirty="0" smtClean="0"/>
              <a:t> our assessment system and </a:t>
            </a:r>
          </a:p>
          <a:p>
            <a:pPr marL="514350" indent="-514350">
              <a:buAutoNum type="arabicPeriod"/>
            </a:pPr>
            <a:r>
              <a:rPr lang="en-US" sz="2800" dirty="0" smtClean="0"/>
              <a:t>create a </a:t>
            </a:r>
            <a:r>
              <a:rPr lang="en-US" sz="2800" u="sng" dirty="0" smtClean="0"/>
              <a:t>half-time administrative position </a:t>
            </a:r>
            <a:r>
              <a:rPr lang="en-US" sz="2800" dirty="0" smtClean="0"/>
              <a:t>for handling with assurance of learning if possible.  </a:t>
            </a:r>
          </a:p>
          <a:p>
            <a:endParaRPr lang="en-US" sz="2800" dirty="0" smtClean="0">
              <a:solidFill>
                <a:srgbClr val="C00000"/>
              </a:solidFill>
            </a:endParaRPr>
          </a:p>
          <a:p>
            <a:endParaRPr lang="en-US" sz="2800" dirty="0" smtClean="0">
              <a:solidFill>
                <a:srgbClr val="C00000"/>
              </a:solidFill>
            </a:endParaRPr>
          </a:p>
        </p:txBody>
      </p:sp>
    </p:spTree>
  </p:cSld>
  <p:clrMapOvr>
    <a:masterClrMapping/>
  </p:clrMapOvr>
  <p:timing>
    <p:tnLst>
      <p:par>
        <p:cTn id="1" dur="indefinite" restart="never" nodeType="tmRoot"/>
      </p:par>
    </p:tnLst>
  </p:timing>
</p:sld>
</file>

<file path=ppt/slides/slide3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6" name="TextBox 5"/>
          <p:cNvSpPr txBox="1"/>
          <p:nvPr/>
        </p:nvSpPr>
        <p:spPr>
          <a:xfrm>
            <a:off x="304800" y="228600"/>
            <a:ext cx="8686800" cy="5693866"/>
          </a:xfrm>
          <a:prstGeom prst="rect">
            <a:avLst/>
          </a:prstGeom>
          <a:noFill/>
        </p:spPr>
        <p:txBody>
          <a:bodyPr wrap="square" rtlCol="0">
            <a:spAutoFit/>
          </a:bodyPr>
          <a:lstStyle/>
          <a:p>
            <a:pPr>
              <a:buFont typeface="Wingdings" pitchFamily="2" charset="2"/>
              <a:buChar char="Ø"/>
            </a:pPr>
            <a:r>
              <a:rPr lang="en-US" sz="3600" b="1" dirty="0" smtClean="0">
                <a:solidFill>
                  <a:srgbClr val="FF0000"/>
                </a:solidFill>
              </a:rPr>
              <a:t>Reliance on </a:t>
            </a:r>
            <a:r>
              <a:rPr lang="en-US" sz="3600" b="1" u="sng" dirty="0" smtClean="0">
                <a:solidFill>
                  <a:srgbClr val="FF0000"/>
                </a:solidFill>
              </a:rPr>
              <a:t>course-embedded assessment</a:t>
            </a:r>
          </a:p>
          <a:p>
            <a:r>
              <a:rPr lang="en-US" sz="2800" dirty="0" smtClean="0"/>
              <a:t>The current </a:t>
            </a:r>
            <a:r>
              <a:rPr lang="en-US" sz="2800" u="sng" dirty="0" smtClean="0"/>
              <a:t>system relies heavily on course-embedded assessment</a:t>
            </a:r>
            <a:r>
              <a:rPr lang="en-US" sz="2800" dirty="0" smtClean="0"/>
              <a:t> in addition to </a:t>
            </a:r>
            <a:r>
              <a:rPr lang="en-US" sz="2800" u="sng" dirty="0" smtClean="0"/>
              <a:t>the ETS results</a:t>
            </a:r>
            <a:r>
              <a:rPr lang="en-US" sz="2800" dirty="0" smtClean="0"/>
              <a:t>.  We need to integrate more assessment tools to identify issues for closing the loop.  </a:t>
            </a:r>
          </a:p>
          <a:p>
            <a:endParaRPr lang="en-US" sz="3200" dirty="0" smtClean="0">
              <a:solidFill>
                <a:srgbClr val="C00000"/>
              </a:solidFill>
            </a:endParaRPr>
          </a:p>
          <a:p>
            <a:r>
              <a:rPr lang="en-US" sz="3200" u="sng" dirty="0" smtClean="0">
                <a:solidFill>
                  <a:srgbClr val="C00000"/>
                </a:solidFill>
              </a:rPr>
              <a:t>Example</a:t>
            </a:r>
            <a:r>
              <a:rPr lang="en-US" sz="3200" dirty="0" smtClean="0">
                <a:solidFill>
                  <a:srgbClr val="C00000"/>
                </a:solidFill>
              </a:rPr>
              <a:t>: </a:t>
            </a:r>
          </a:p>
          <a:p>
            <a:r>
              <a:rPr lang="en-US" sz="3200" dirty="0" smtClean="0"/>
              <a:t>T</a:t>
            </a:r>
            <a:r>
              <a:rPr lang="en-US" sz="2800" dirty="0" smtClean="0"/>
              <a:t>he feedbacks from internships and external stakeholders should be used more effectively and closely integrated into the assessment system for continuous improvement. </a:t>
            </a:r>
          </a:p>
          <a:p>
            <a:pPr>
              <a:buFont typeface="Wingdings" pitchFamily="2" charset="2"/>
              <a:buChar char="Ø"/>
            </a:pPr>
            <a:endParaRPr lang="en-US" sz="3200" b="1" dirty="0" smtClean="0">
              <a:solidFill>
                <a:srgbClr val="C00000"/>
              </a:solidFill>
            </a:endParaRPr>
          </a:p>
          <a:p>
            <a:endParaRPr lang="en-US" sz="3200" b="1" dirty="0" smtClean="0">
              <a:solidFill>
                <a:srgbClr val="C00000"/>
              </a:solidFill>
            </a:endParaRPr>
          </a:p>
        </p:txBody>
      </p:sp>
    </p:spTree>
  </p:cSld>
  <p:clrMapOvr>
    <a:masterClrMapping/>
  </p:clrMapOvr>
  <p:timing>
    <p:tnLst>
      <p:par>
        <p:cTn id="1" dur="indefinite" restart="never" nodeType="tmRoot"/>
      </p:par>
    </p:tnLst>
  </p:timing>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0" y="984250"/>
          <a:ext cx="9142413" cy="4887913"/>
        </p:xfrm>
        <a:graphic>
          <a:graphicData uri="http://schemas.openxmlformats.org/presentationml/2006/ole">
            <p:oleObj spid="_x0000_s63490" name="Document" r:id="rId3" imgW="9132393" imgH="4898313" progId="Word.Document.12">
              <p:embed/>
            </p:oleObj>
          </a:graphicData>
        </a:graphic>
      </p:graphicFrame>
    </p:spTree>
  </p:cSld>
  <p:clrMapOvr>
    <a:masterClrMapping/>
  </p:clrMapOvr>
  <p:timing>
    <p:tnLst>
      <p:par>
        <p:cTn id="1" dur="indefinite" restart="never" nodeType="tmRoot"/>
      </p:par>
    </p:tnLst>
  </p:timing>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0" y="292100"/>
          <a:ext cx="9144000" cy="6272213"/>
        </p:xfrm>
        <a:graphic>
          <a:graphicData uri="http://schemas.openxmlformats.org/presentationml/2006/ole">
            <p:oleObj spid="_x0000_s4098" name="Document" r:id="rId3" imgW="9859774" imgH="6763048" progId="Word.Document.12">
              <p:embed/>
            </p:oleObj>
          </a:graphicData>
        </a:graphic>
      </p:graphicFrame>
    </p:spTree>
  </p:cSld>
  <p:clrMapOvr>
    <a:masterClrMapping/>
  </p:clrMapOvr>
  <p:timing>
    <p:tnLst>
      <p:par>
        <p:cTn id="1" dur="indefinite" restart="never" nodeType="tmRoot"/>
      </p:par>
    </p:tnLst>
  </p:timing>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152400" y="63500"/>
          <a:ext cx="8990013" cy="6731000"/>
        </p:xfrm>
        <a:graphic>
          <a:graphicData uri="http://schemas.openxmlformats.org/presentationml/2006/ole">
            <p:oleObj spid="_x0000_s8194" name="Document" r:id="rId3" imgW="9141751" imgH="6731663" progId="Word.Document.12">
              <p:embed/>
            </p:oleObj>
          </a:graphicData>
        </a:graphic>
      </p:graphicFrame>
    </p:spTree>
  </p:cSld>
  <p:clrMapOvr>
    <a:masterClrMapping/>
  </p:clrMapOvr>
  <p:timing>
    <p:tnLst>
      <p:par>
        <p:cTn id="1" dur="indefinite" restart="never" nodeType="tmRoot"/>
      </p:par>
    </p:tnLst>
  </p:timing>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152400" y="0"/>
          <a:ext cx="8991600" cy="6857999"/>
        </p:xfrm>
        <a:graphic>
          <a:graphicData uri="http://schemas.openxmlformats.org/presentationml/2006/ole">
            <p:oleObj spid="_x0000_s10242" name="Document" r:id="rId3" imgW="9285355" imgH="5124505" progId="Word.Document.12">
              <p:embed/>
            </p:oleObj>
          </a:graphicData>
        </a:graphic>
      </p:graphicFrame>
      <p:sp>
        <p:nvSpPr>
          <p:cNvPr id="4" name="TextBox 3"/>
          <p:cNvSpPr txBox="1"/>
          <p:nvPr/>
        </p:nvSpPr>
        <p:spPr>
          <a:xfrm>
            <a:off x="3048000" y="381000"/>
            <a:ext cx="5791200" cy="1015663"/>
          </a:xfrm>
          <a:prstGeom prst="rect">
            <a:avLst/>
          </a:prstGeom>
          <a:solidFill>
            <a:schemeClr val="accent1">
              <a:lumMod val="40000"/>
              <a:lumOff val="60000"/>
            </a:schemeClr>
          </a:solidFill>
        </p:spPr>
        <p:txBody>
          <a:bodyPr wrap="square" rtlCol="0">
            <a:spAutoFit/>
          </a:bodyPr>
          <a:lstStyle/>
          <a:p>
            <a:r>
              <a:rPr lang="en-US" sz="2000" b="1" dirty="0" smtClean="0">
                <a:solidFill>
                  <a:srgbClr val="009900"/>
                </a:solidFill>
              </a:rPr>
              <a:t>Department Chairs </a:t>
            </a:r>
            <a:r>
              <a:rPr lang="en-US" sz="2000" b="1" dirty="0" smtClean="0"/>
              <a:t>are </a:t>
            </a:r>
            <a:r>
              <a:rPr lang="en-US" sz="2000" b="1" dirty="0" smtClean="0">
                <a:solidFill>
                  <a:srgbClr val="FF0000"/>
                </a:solidFill>
              </a:rPr>
              <a:t>the coordinators</a:t>
            </a:r>
            <a:r>
              <a:rPr lang="en-US" sz="2000" b="1" dirty="0" smtClean="0"/>
              <a:t>!</a:t>
            </a:r>
          </a:p>
          <a:p>
            <a:r>
              <a:rPr lang="en-US" sz="2000" b="1" dirty="0" smtClean="0"/>
              <a:t>They communicate these issues to the related teaching faculty for them to brainstorm for solutions.</a:t>
            </a:r>
            <a:endParaRPr lang="en-US" sz="2000" b="1" dirty="0"/>
          </a:p>
        </p:txBody>
      </p:sp>
    </p:spTree>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152400" y="96838"/>
          <a:ext cx="8991600" cy="6664325"/>
        </p:xfrm>
        <a:graphic>
          <a:graphicData uri="http://schemas.openxmlformats.org/presentationml/2006/ole">
            <p:oleObj spid="_x0000_s81922" name="Document" r:id="rId3" imgW="9331064" imgH="6801288" progId="Word.Document.12">
              <p:embed/>
            </p:oleObj>
          </a:graphicData>
        </a:graphic>
      </p:graphicFrame>
    </p:spTree>
  </p:cSld>
  <p:clrMapOvr>
    <a:masterClrMapping/>
  </p:clrMapOvr>
  <p:timing>
    <p:tnLst>
      <p:par>
        <p:cTn id="1" dur="indefinite" restart="never" nodeType="tmRoot"/>
      </p:par>
    </p:tnLst>
  </p:timing>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graphicFrame>
        <p:nvGraphicFramePr>
          <p:cNvPr id="2" name="Object 1"/>
          <p:cNvGraphicFramePr>
            <a:graphicFrameLocks noChangeAspect="1"/>
          </p:cNvGraphicFramePr>
          <p:nvPr/>
        </p:nvGraphicFramePr>
        <p:xfrm>
          <a:off x="9525" y="228600"/>
          <a:ext cx="9123363" cy="6629400"/>
        </p:xfrm>
        <a:graphic>
          <a:graphicData uri="http://schemas.openxmlformats.org/presentationml/2006/ole">
            <p:oleObj spid="_x0000_s94210" name="Document" r:id="rId3" imgW="9141751" imgH="6872357" progId="Word.Document.12">
              <p:embed/>
            </p:oleObj>
          </a:graphicData>
        </a:graphic>
      </p:graphicFrame>
    </p:spTree>
  </p:cSld>
  <p:clrMapOvr>
    <a:masterClrMapping/>
  </p:clrMapOvr>
  <p:timing>
    <p:tnLst>
      <p:par>
        <p:cTn id="1" dur="indefinite" restart="never" nodeType="tmRoot"/>
      </p:par>
    </p:tnLst>
  </p:timing>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586</TotalTime>
  <Words>1033</Words>
  <Application>Microsoft Office PowerPoint</Application>
  <PresentationFormat>On-screen Show (4:3)</PresentationFormat>
  <Paragraphs>90</Paragraphs>
  <Slides>33</Slides>
  <Notes>0</Notes>
  <HiddenSlides>0</HiddenSlides>
  <MMClips>0</MMClips>
  <ScaleCrop>false</ScaleCrop>
  <HeadingPairs>
    <vt:vector size="6" baseType="variant">
      <vt:variant>
        <vt:lpstr>Theme</vt:lpstr>
      </vt:variant>
      <vt:variant>
        <vt:i4>1</vt:i4>
      </vt:variant>
      <vt:variant>
        <vt:lpstr>Embedded OLE Servers</vt:lpstr>
      </vt:variant>
      <vt:variant>
        <vt:i4>1</vt:i4>
      </vt:variant>
      <vt:variant>
        <vt:lpstr>Slide Titles</vt:lpstr>
      </vt:variant>
      <vt:variant>
        <vt:i4>33</vt:i4>
      </vt:variant>
    </vt:vector>
  </HeadingPairs>
  <TitlesOfParts>
    <vt:vector size="35" baseType="lpstr">
      <vt:lpstr>Office Theme</vt:lpstr>
      <vt:lpstr>Document</vt:lpstr>
      <vt:lpstr>Assurance of Learning  </vt:lpstr>
      <vt:lpstr>Slide 2</vt:lpstr>
      <vt:lpstr>Slide 3</vt:lpstr>
      <vt:lpstr>Slide 4</vt:lpstr>
      <vt:lpstr>Slide 5</vt:lpstr>
      <vt:lpstr>Slide 6</vt:lpstr>
      <vt:lpstr>Slide 7</vt:lpstr>
      <vt:lpstr>Slide 8</vt:lpstr>
      <vt:lpstr>Slide 9</vt:lpstr>
      <vt:lpstr>Slide 10</vt:lpstr>
      <vt:lpstr>Slide 11</vt:lpstr>
      <vt:lpstr>How do we use our assessment results for closing the loop?    </vt:lpstr>
      <vt:lpstr>Slide 13</vt:lpstr>
      <vt:lpstr>Slide 14</vt:lpstr>
      <vt:lpstr>Slide 15</vt:lpstr>
      <vt:lpstr>Slide 16</vt:lpstr>
      <vt:lpstr>Slide 17</vt:lpstr>
      <vt:lpstr>Slide 18</vt:lpstr>
      <vt:lpstr>Key Question: What are our major achievements in closing the loop?   </vt:lpstr>
      <vt:lpstr>Slide 20</vt:lpstr>
      <vt:lpstr>Slide 21</vt:lpstr>
      <vt:lpstr>Slide 22</vt:lpstr>
      <vt:lpstr>Slide 23</vt:lpstr>
      <vt:lpstr>Continuous Improvement  It never stops ……   </vt:lpstr>
      <vt:lpstr>Slide 25</vt:lpstr>
      <vt:lpstr>Planned Changes in the Future</vt:lpstr>
      <vt:lpstr>Our Strengths  </vt:lpstr>
      <vt:lpstr>Slide 28</vt:lpstr>
      <vt:lpstr>Slide 29</vt:lpstr>
      <vt:lpstr>Our Weaknesses/ Challenges and Solutions  </vt:lpstr>
      <vt:lpstr>Slide 31</vt:lpstr>
      <vt:lpstr>Slide 32</vt:lpstr>
      <vt:lpstr>Slide 33</vt:lpstr>
    </vt:vector>
  </TitlesOfParts>
  <Company>Plattsburgh State University of New York</Company>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Assurance of Learning  </dc:title>
  <dc:creator>Chuo-Hsuan Lee</dc:creator>
  <cp:lastModifiedBy>Chuo-Hsuan Lee</cp:lastModifiedBy>
  <cp:revision>140</cp:revision>
  <dcterms:created xsi:type="dcterms:W3CDTF">2011-11-17T20:38:03Z</dcterms:created>
  <dcterms:modified xsi:type="dcterms:W3CDTF">2012-02-21T18:37:03Z</dcterms:modified>
</cp:coreProperties>
</file>